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Lst>
  <p:notesMasterIdLst>
    <p:notesMasterId r:id="rId25"/>
  </p:notesMasterIdLst>
  <p:handoutMasterIdLst>
    <p:handoutMasterId r:id="rId26"/>
  </p:handoutMasterIdLst>
  <p:sldIdLst>
    <p:sldId id="1627" r:id="rId5"/>
    <p:sldId id="1778" r:id="rId6"/>
    <p:sldId id="1828" r:id="rId7"/>
    <p:sldId id="1684" r:id="rId8"/>
    <p:sldId id="1937" r:id="rId9"/>
    <p:sldId id="1900" r:id="rId10"/>
    <p:sldId id="1934" r:id="rId11"/>
    <p:sldId id="1932" r:id="rId12"/>
    <p:sldId id="1904" r:id="rId13"/>
    <p:sldId id="1903" r:id="rId14"/>
    <p:sldId id="2147479750" r:id="rId15"/>
    <p:sldId id="1927" r:id="rId16"/>
    <p:sldId id="2147479751" r:id="rId17"/>
    <p:sldId id="1925" r:id="rId18"/>
    <p:sldId id="2147479752" r:id="rId19"/>
    <p:sldId id="2147479753" r:id="rId20"/>
    <p:sldId id="1895" r:id="rId21"/>
    <p:sldId id="1916" r:id="rId22"/>
    <p:sldId id="1936" r:id="rId23"/>
    <p:sldId id="1935"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DC8E8"/>
    <a:srgbClr val="D988DC"/>
    <a:srgbClr val="FE9D88"/>
    <a:srgbClr val="CD9BCF"/>
    <a:srgbClr val="FFA38B"/>
    <a:srgbClr val="3C3C41"/>
    <a:srgbClr val="4BCBEE"/>
    <a:srgbClr val="1392B4"/>
    <a:srgbClr val="0B556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57" autoAdjust="0"/>
    <p:restoredTop sz="82554" autoAdjust="0"/>
  </p:normalViewPr>
  <p:slideViewPr>
    <p:cSldViewPr snapToGrid="0">
      <p:cViewPr varScale="1">
        <p:scale>
          <a:sx n="71" d="100"/>
          <a:sy n="71" d="100"/>
        </p:scale>
        <p:origin x="31" y="192"/>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1" d="2"/>
          <a:sy n="1" d="2"/>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11/7/2023 2:35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11/7/2023 2:34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explore-natural-language-processi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50" b="0" i="0" dirty="0">
                <a:cs typeface="Segoe UI Light"/>
              </a:rPr>
              <a:t>This content is meant to be taught as a companion to: </a:t>
            </a:r>
            <a:r>
              <a:rPr lang="en-US" dirty="0">
                <a:hlinkClick r:id="rId3"/>
              </a:rPr>
              <a:t>Microsoft Azure AI Fundamentals: Natural Language Processing - Training | Microsoft Learn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Bot Service provides a platform for creating, deploying, and managing bots. With the Azure Bot Service, developers can use the Microsoft Bot Framework SDK to develop bots and easily deploy and manage them in Azure.</a:t>
            </a:r>
          </a:p>
          <a:p>
            <a:endParaRPr lang="en-US" dirty="0"/>
          </a:p>
          <a:p>
            <a:r>
              <a:rPr lang="en-US" dirty="0"/>
              <a:t>By using the Azure bot Service, you can easily integrate your bot with the Language service for language understanding or question answering; and connect your bot to multiple channels such as webchat, email, Microsoft Teams, and others.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2F9D79B4-A5F4-4AA7-97C1-AE6712E8B866}"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i="0" dirty="0">
                <a:latin typeface="Segoe UI Light"/>
                <a:cs typeface="Segoe UI Light"/>
              </a:rPr>
              <a:t>Instructors: we recommend you complete the exercise ahead of time https://microsoftlearning.github.io/mslearn-ai-fundamentals/Instructions/Labs/07-question-answering.html. During class, you can demonstrate the service.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47624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service enables you to train a language model that can interpret natural language commands.</a:t>
            </a:r>
          </a:p>
          <a:p>
            <a:endParaRPr lang="en-US" dirty="0"/>
          </a:p>
          <a:p>
            <a:r>
              <a:rPr lang="en-US" dirty="0"/>
              <a:t>The language model consists of three primary components:</a:t>
            </a:r>
          </a:p>
          <a:p>
            <a:endParaRPr lang="en-US" dirty="0"/>
          </a:p>
          <a:p>
            <a:pPr marL="228600" indent="-228600">
              <a:buAutoNum type="arabicPeriod"/>
            </a:pPr>
            <a:r>
              <a:rPr lang="en-US" i="1" dirty="0"/>
              <a:t>Utterances</a:t>
            </a:r>
            <a:r>
              <a:rPr lang="en-US" dirty="0"/>
              <a:t> are phrases that a user might say or type – for example, "switch the light on". </a:t>
            </a:r>
          </a:p>
          <a:p>
            <a:pPr marL="228600" indent="-228600">
              <a:buAutoNum type="arabicPeriod"/>
            </a:pPr>
            <a:r>
              <a:rPr lang="en-US" i="1" dirty="0"/>
              <a:t>Entities</a:t>
            </a:r>
            <a:r>
              <a:rPr lang="en-US" i="0" dirty="0"/>
              <a:t> are specific items that are referenced in an utterance, for example a language model for a home automation application might recognize household devices such as a light or a fan.</a:t>
            </a:r>
          </a:p>
          <a:p>
            <a:pPr marL="228600" indent="-228600">
              <a:buAutoNum type="arabicPeriod"/>
            </a:pPr>
            <a:r>
              <a:rPr lang="en-US" i="0" dirty="0"/>
              <a:t>An </a:t>
            </a:r>
            <a:r>
              <a:rPr lang="en-US" i="1" dirty="0"/>
              <a:t>intent</a:t>
            </a:r>
            <a:r>
              <a:rPr lang="en-US" i="0" dirty="0"/>
              <a:t> identifies the desired action for an utterance. For example, to switch something on.</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9E7EDB72-7F89-4A1A-806F-ED5140192E94}"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7527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i="0" dirty="0">
                <a:latin typeface="Segoe UI Light"/>
                <a:cs typeface="Segoe UI Light"/>
              </a:rPr>
              <a:t>Instructors: we recommend you complete the exercise ahead of time https://microsoftlearning.github.io/mslearn-ai-fundamentals/Instructions/Labs/08-conversational-language-understanding.html. During class, you can demonstrate the service. You can show students the Language Studio containing the conversational language understanding project, and then demonstrate how to call the published service to predict an intent.</a:t>
            </a:r>
            <a:endParaRPr lang="en-US" sz="900" i="1" dirty="0"/>
          </a:p>
          <a:p>
            <a:pPr>
              <a:defRPr/>
            </a:pPr>
            <a:endParaRPr lang="en-US" sz="900" i="0" dirty="0">
              <a:latin typeface="Segoe UI Light"/>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80758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a:t>
            </a:r>
            <a:r>
              <a:rPr lang="en-US" b="1" dirty="0"/>
              <a:t>Speech</a:t>
            </a:r>
            <a:r>
              <a:rPr lang="en-US" b="0" dirty="0"/>
              <a:t> service provides a </a:t>
            </a:r>
            <a:r>
              <a:rPr lang="en-US" b="0" i="1" dirty="0"/>
              <a:t>Speech-to-Text </a:t>
            </a:r>
            <a:r>
              <a:rPr lang="en-US" b="0" i="0" dirty="0"/>
              <a:t>API that you can use to implement text recognition functionality. The service supports text transcription in more than 60 languages.  </a:t>
            </a:r>
            <a:r>
              <a:rPr lang="en-US" i="1" dirty="0"/>
              <a:t>{A speech bubble with an arrow pointing to the text "</a:t>
            </a:r>
            <a:r>
              <a:rPr lang="en-US" sz="900" i="1" dirty="0">
                <a:solidFill>
                  <a:schemeClr val="tx1"/>
                </a:solidFill>
              </a:rPr>
              <a:t>Use the speech-to-text capabilities of the </a:t>
            </a:r>
            <a:r>
              <a:rPr lang="en-US" sz="900" b="1" i="1" dirty="0">
                <a:solidFill>
                  <a:schemeClr val="tx1"/>
                </a:solidFill>
              </a:rPr>
              <a:t>Speech</a:t>
            </a:r>
            <a:r>
              <a:rPr lang="en-US" sz="900" i="1" dirty="0">
                <a:solidFill>
                  <a:schemeClr val="tx1"/>
                </a:solidFill>
              </a:rPr>
              <a:t> service to transcribe audible speech to text</a:t>
            </a:r>
            <a:r>
              <a:rPr lang="en-US" i="1" dirty="0"/>
              <a:t>" is displayed}</a:t>
            </a:r>
          </a:p>
          <a:p>
            <a:pPr marL="0" indent="0">
              <a:buFont typeface="+mj-lt"/>
              <a:buNone/>
            </a:pPr>
            <a:endParaRPr lang="en-US" i="1" dirty="0"/>
          </a:p>
          <a:p>
            <a:pPr marL="0" indent="0">
              <a:buFont typeface="+mj-lt"/>
              <a:buNone/>
            </a:pPr>
            <a:r>
              <a:rPr lang="en-US" dirty="0"/>
              <a:t>Conversely, the </a:t>
            </a:r>
            <a:r>
              <a:rPr lang="en-US" i="1" dirty="0"/>
              <a:t>Text-to-Speech</a:t>
            </a:r>
            <a:r>
              <a:rPr lang="en-US" i="0" dirty="0"/>
              <a:t> API can synthesize audible speech from text, with the option to specify regionally appropriate voices for human-like pronunciation </a:t>
            </a:r>
            <a:r>
              <a:rPr lang="en-US" i="1" dirty="0"/>
              <a:t>{The text "</a:t>
            </a:r>
            <a:r>
              <a:rPr lang="en-US" sz="800" i="1" dirty="0">
                <a:solidFill>
                  <a:schemeClr val="tx1"/>
                </a:solidFill>
              </a:rPr>
              <a:t>Use the t</a:t>
            </a:r>
            <a:r>
              <a:rPr lang="en-US" sz="800" i="1" dirty="0"/>
              <a:t>ext-to-speech</a:t>
            </a:r>
            <a:r>
              <a:rPr lang="en-US" sz="800" i="1" dirty="0">
                <a:solidFill>
                  <a:schemeClr val="tx1"/>
                </a:solidFill>
              </a:rPr>
              <a:t> capabilities of the </a:t>
            </a:r>
            <a:r>
              <a:rPr lang="en-US" sz="800" b="1" i="1" dirty="0">
                <a:solidFill>
                  <a:schemeClr val="tx1"/>
                </a:solidFill>
              </a:rPr>
              <a:t>Speech</a:t>
            </a:r>
            <a:r>
              <a:rPr lang="en-US" sz="800" i="1" dirty="0">
                <a:solidFill>
                  <a:schemeClr val="tx1"/>
                </a:solidFill>
              </a:rPr>
              <a:t> service to generate audible speech from text</a:t>
            </a:r>
            <a:r>
              <a:rPr lang="en-US" i="1" dirty="0"/>
              <a:t>" is displayed with an arrow pointing to a speech bubble}</a:t>
            </a:r>
            <a:endParaRPr lang="en-US" i="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93659203-AFC3-4EB2-A0EF-01D02B7C69F7}"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94237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i="0" dirty="0">
                <a:latin typeface="Segoe UI Light"/>
                <a:cs typeface="Segoe UI Light"/>
              </a:rPr>
              <a:t>Instructors: we recommend you complete the exercise ahead of time https://microsoftlearning.github.io/mslearn-ai-fundamentals/Instructions/Labs/09-speech.html. During class, you can demonstrate the service.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49694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Point out that exercises are also available on Microsoft Learn for all of the other tasks demonstrated and discussed in this PowerPoint. https://microsoftlearning.github.io/mslearn-ai-fundamentals.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1F11FDA-85AE-4581-B145-1E81B37049C3}"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2246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17</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content on Learn for more information.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Time estimates: </a:t>
            </a:r>
          </a:p>
          <a:p>
            <a:r>
              <a:rPr lang="en-US" sz="900" dirty="0">
                <a:latin typeface="Segoe UI Light"/>
                <a:cs typeface="Segoe UI Light"/>
              </a:rPr>
              <a:t>- Natural Language Processing concepts: 15 minutes</a:t>
            </a:r>
          </a:p>
          <a:p>
            <a:r>
              <a:rPr lang="en-US" sz="900" dirty="0">
                <a:latin typeface="Segoe UI Light"/>
                <a:cs typeface="Segoe UI Light"/>
              </a:rPr>
              <a:t>- Natural Language Processing capabilities in Azure: 20 minutes</a:t>
            </a:r>
          </a:p>
          <a:p>
            <a:r>
              <a:rPr lang="en-US" sz="900" dirty="0">
                <a:latin typeface="Segoe UI Light"/>
                <a:cs typeface="Segoe UI Light"/>
              </a:rPr>
              <a:t>- The lab exercise should take an additional 20 minutes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7F103A-A677-41EC-8F8C-0770452452D4}" type="datetime8">
              <a:rPr lang="en-US" smtClean="0"/>
              <a:t>11/7/2023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processing (NLP) is the area of AI that deals with making sense of written and spoken language.</a:t>
            </a:r>
          </a:p>
          <a:p>
            <a:r>
              <a:rPr lang="en-US" dirty="0"/>
              <a:t>Typically, an NLP solution starts with a large volume of raw text, which is then pre-processed to prepare it for modeling. There are many pre-processing techniques that can be applied to text, including stop-word removal (eliminating common words with little semantic value, like “a”, “the”, etc.), stemming or lemmatization (coalescing words with the same root as a single word – so for example, “universe” and “universal” might both be represented as “</a:t>
            </a:r>
            <a:r>
              <a:rPr lang="en-US" dirty="0" err="1"/>
              <a:t>univers</a:t>
            </a:r>
            <a:r>
              <a:rPr lang="en-US" dirty="0"/>
              <a:t>”), and other techniques. Many of these approaches were extensively used in statistical modeling techniques that relied on counting the frequency of words in text to derive meaning, but are not so important in modern deep learning techniques. One thing that is commonly done though is to </a:t>
            </a:r>
            <a:r>
              <a:rPr lang="en-US" i="1" dirty="0"/>
              <a:t>tokenize</a:t>
            </a:r>
            <a:r>
              <a:rPr lang="en-US" i="0" dirty="0"/>
              <a:t> the words – representing each distinct word or phrase with a unique numeric </a:t>
            </a:r>
            <a:r>
              <a:rPr lang="en-US" i="0" dirty="0" err="1"/>
              <a:t>identifier.The</a:t>
            </a:r>
            <a:r>
              <a:rPr lang="en-US" i="0" dirty="0"/>
              <a:t> set of tokens for a given </a:t>
            </a:r>
            <a:r>
              <a:rPr lang="en-US" i="1" dirty="0"/>
              <a:t>corpus</a:t>
            </a:r>
            <a:r>
              <a:rPr lang="en-US" i="0" dirty="0"/>
              <a:t> of text represents the vocabulary for a language model.</a:t>
            </a:r>
          </a:p>
          <a:p>
            <a:endParaRPr lang="en-US" i="0" dirty="0"/>
          </a:p>
          <a:p>
            <a:r>
              <a:rPr lang="en-US" i="0" dirty="0"/>
              <a:t>The data is then used to train a model. Depending on the type of task you want to accomplish, the details of the model will vary. For example, you might use a fully-connected neural network to train a classification model for sentiment analysis (predicting whether a body of text is “positive” or “negative”) or you might use a more sophisticated network to train a model that encodes language tokens as </a:t>
            </a:r>
            <a:r>
              <a:rPr lang="en-US" i="1" dirty="0"/>
              <a:t>vectors</a:t>
            </a:r>
            <a:r>
              <a:rPr lang="en-US" i="0" dirty="0"/>
              <a:t> that encapsulate semantic relationships between words in the vocabulary. Such model are useful for translation, summarization, and text completion tasks.</a:t>
            </a:r>
          </a:p>
          <a:p>
            <a:endParaRPr lang="en-US" i="0" dirty="0"/>
          </a:p>
          <a:p>
            <a:r>
              <a:rPr lang="en-US" i="0" dirty="0"/>
              <a:t>Common tasks that a language model can support include: </a:t>
            </a:r>
            <a:endParaRPr lang="en-US" dirty="0"/>
          </a:p>
          <a:p>
            <a:pPr marL="171450" indent="-171450">
              <a:buFont typeface="Arial" panose="020B0604020202020204" pitchFamily="34" charset="0"/>
              <a:buChar char="•"/>
            </a:pPr>
            <a:r>
              <a:rPr lang="en-US" b="1" dirty="0"/>
              <a:t>Text analysis</a:t>
            </a:r>
            <a:r>
              <a:rPr lang="en-US" dirty="0"/>
              <a:t>– Often you need to analyze a text document to extract key phrases or to identify entities it mentions, such as dates, places, people. For example, a company might use AI to analyze industry magazine articles to try to find articles that mention their products or executives or to determine the main subject of each article.</a:t>
            </a:r>
          </a:p>
          <a:p>
            <a:pPr marL="171450" indent="-171450">
              <a:buFont typeface="Arial" panose="020B0604020202020204" pitchFamily="34" charset="0"/>
              <a:buChar char="•"/>
            </a:pPr>
            <a:r>
              <a:rPr lang="en-US" b="1" dirty="0"/>
              <a:t>Opinion mining and Sentiment analysis </a:t>
            </a:r>
            <a:r>
              <a:rPr lang="en-US" dirty="0"/>
              <a:t>– This is a common form of text analysis that calculates a score indicating how positive (or negative) a text extract is. For example, a retailer might analyze reviews from customers to determine which ones are positive and which are negative and analyze the text to uncover the key drivers of sentiment.</a:t>
            </a:r>
          </a:p>
          <a:p>
            <a:pPr marL="171450" indent="-171450">
              <a:buFont typeface="Arial" panose="020B0604020202020204" pitchFamily="34" charset="0"/>
              <a:buChar char="•"/>
            </a:pPr>
            <a:r>
              <a:rPr lang="en-US" b="1" dirty="0"/>
              <a:t>Machine translation </a:t>
            </a:r>
            <a:r>
              <a:rPr lang="en-US" dirty="0"/>
              <a:t>– International and cross-cultural collaboration is often a key to success, and this requires the ability to eliminate language barriers. AI can be used to automate translation of written and spoken language. For example, an inbox add-in might be used to automatically translate incoming or outgoing emails, or a conference call presentation system might provide a simultaneous transcript of the speaker's words in multiple languages.</a:t>
            </a:r>
          </a:p>
          <a:p>
            <a:pPr marL="171450" indent="-171450">
              <a:buFont typeface="Arial" panose="020B0604020202020204" pitchFamily="34" charset="0"/>
              <a:buChar char="•"/>
            </a:pPr>
            <a:r>
              <a:rPr lang="en-US" b="1" dirty="0"/>
              <a:t>Summarization</a:t>
            </a:r>
            <a:r>
              <a:rPr lang="en-US" b="0" dirty="0"/>
              <a:t>: Commonly, you might want to take a large volume of text and generate a summary of the key points.</a:t>
            </a:r>
            <a:endParaRPr lang="en-US" b="1" dirty="0"/>
          </a:p>
          <a:p>
            <a:pPr marL="171450" indent="-171450">
              <a:buFont typeface="Arial" panose="020B0604020202020204" pitchFamily="34" charset="0"/>
              <a:buChar char="•"/>
            </a:pPr>
            <a:r>
              <a:rPr lang="en-US" b="1" dirty="0"/>
              <a:t>Conversational AI</a:t>
            </a:r>
            <a:r>
              <a:rPr lang="en-US" b="0" dirty="0"/>
              <a:t>– Conversational AI is a form of AI in which an AI agent engages in a dialog with a human user (commonly, this form of application is described as a “bot”) To support these kinds of interactions, a language model must be developed that enables the AI agent to interpret incoming requests, determine the semantic meaning or “intent” of the request, and formulating an appropriate response.</a:t>
            </a: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05DD8C9-F96B-40FD-A066-D0E5C1FA8C30}"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03610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some of the key capabilities of these NLP related services in the rest of this module.</a:t>
            </a:r>
          </a:p>
          <a:p>
            <a:r>
              <a:rPr lang="en-US" dirty="0"/>
              <a:t>For more details of the capabilities of these AI services, see the documentation at:</a:t>
            </a:r>
          </a:p>
          <a:p>
            <a:r>
              <a:rPr lang="en-US" dirty="0"/>
              <a:t>- https://learn.microsoft.com/azure/ai-services/language-service/</a:t>
            </a:r>
          </a:p>
          <a:p>
            <a:r>
              <a:rPr lang="en-US" dirty="0"/>
              <a:t>- https://learn.microsoft.com/azure/ai-services/speech-service/</a:t>
            </a:r>
          </a:p>
          <a:p>
            <a:r>
              <a:rPr lang="en-US" dirty="0"/>
              <a:t>- https://learn.microsoft.com/azure/ai-services/translator/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CF11113-D0C6-4EEA-B9FC-E27C9A03F123}"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9708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80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Azure AI Language service provides pretrained and customizable deep learning models to analyze text. These models use tokens and embeddings to turn words into numerical representations. Deep learning models perform calculations on these numerical representations to provide responses returned in natural language.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Text Analysis encompasses many capabilities, including: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the predominant language of the text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the sentiment of the text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key phrases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entities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The slide shows examples using the sentence “I had a wonderful vacation in France”.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Azure AI Language capabilities can be tested in Language Studio (https://language.cognitive.azure.com). </a:t>
            </a:r>
            <a:endParaRPr lang="en-US" i="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1394528-10C4-429C-AE17-A4376383B92B}"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7875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service to define a knowledge base of question and answer pairs. You can create the knowledge base by entering questions and answers, or you can import an existing Frequently Asked Questions (FAQ) list. You can also augment your questions and answers with built in </a:t>
            </a:r>
            <a:r>
              <a:rPr lang="en-US" i="1" dirty="0"/>
              <a:t>chit-chat</a:t>
            </a:r>
            <a:r>
              <a:rPr lang="en-US" i="0" dirty="0"/>
              <a:t> sources that include common conversational exchanges.</a:t>
            </a:r>
          </a:p>
          <a:p>
            <a:endParaRPr lang="en-US" i="0" dirty="0"/>
          </a:p>
          <a:p>
            <a:r>
              <a:rPr lang="en-US" i="0" dirty="0"/>
              <a:t>After creating the knowledge base, you train a model based on the question and answer data and publish it as a service. Client applications, an in particular bots, can then consume the knowledge base and use it to determine appropriate responses to user input.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0AD2842-1F85-4AA0-8FF4-8BE9DE968979}" type="datetime8">
              <a:rPr lang="en-US" smtClean="0"/>
              <a:t>11/7/2023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77391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17" Type="http://schemas.openxmlformats.org/officeDocument/2006/relationships/image" Target="../media/image62.png"/><Relationship Id="rId2" Type="http://schemas.openxmlformats.org/officeDocument/2006/relationships/notesSlide" Target="../notesSlides/notesSlide10.xml"/><Relationship Id="rId16" Type="http://schemas.openxmlformats.org/officeDocument/2006/relationships/image" Target="../media/image61.svg"/><Relationship Id="rId1" Type="http://schemas.openxmlformats.org/officeDocument/2006/relationships/slideLayout" Target="../slideLayouts/slideLayout18.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11.xml.rels><?xml version="1.0" encoding="UTF-8" standalone="yes"?>
<Relationships xmlns="http://schemas.openxmlformats.org/package/2006/relationships"><Relationship Id="rId3" Type="http://schemas.openxmlformats.org/officeDocument/2006/relationships/hyperlink" Target="https://aka.ms/ai900-question-answering"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65.svg"/></Relationships>
</file>

<file path=ppt/slides/_rels/slide13.xml.rels><?xml version="1.0" encoding="UTF-8" standalone="yes"?>
<Relationships xmlns="http://schemas.openxmlformats.org/package/2006/relationships"><Relationship Id="rId3" Type="http://schemas.openxmlformats.org/officeDocument/2006/relationships/hyperlink" Target="https://aka.ms/ai900-language-understanding" TargetMode="External"/><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7.svg"/></Relationships>
</file>

<file path=ppt/slides/_rels/slide15.xml.rels><?xml version="1.0" encoding="UTF-8" standalone="yes"?>
<Relationships xmlns="http://schemas.openxmlformats.org/package/2006/relationships"><Relationship Id="rId3" Type="http://schemas.openxmlformats.org/officeDocument/2006/relationships/hyperlink" Target="https://aka.ms/ai900-speech" TargetMode="External"/><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hyperlink" Target="https://aka.ms/ai900-text-analysis" TargetMode="Externa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48.xml"/><Relationship Id="rId5" Type="http://schemas.openxmlformats.org/officeDocument/2006/relationships/hyperlink" Target="https://learn.microsoft.com/en-us/training/paths/explore-natural-language-processing/" TargetMode="External"/><Relationship Id="rId4" Type="http://schemas.openxmlformats.org/officeDocument/2006/relationships/image" Target="../media/image6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8.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sv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2812654"/>
            <a:ext cx="4540706" cy="1846659"/>
          </a:xfrm>
        </p:spPr>
        <p:txBody>
          <a:bodyPr/>
          <a:lstStyle/>
          <a:p>
            <a:r>
              <a:rPr lang="en-US" dirty="0"/>
              <a:t>Microsoft Azure AI Fundamentals: Natural Language Processing</a:t>
            </a:r>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588262" y="585216"/>
            <a:ext cx="8193024" cy="492443"/>
          </a:xfrm>
        </p:spPr>
        <p:txBody>
          <a:bodyPr/>
          <a:lstStyle/>
          <a:p>
            <a:r>
              <a:rPr lang="en-US" dirty="0"/>
              <a:t>Azure bot service</a:t>
            </a:r>
          </a:p>
        </p:txBody>
      </p:sp>
      <p:sp>
        <p:nvSpPr>
          <p:cNvPr id="9" name="Rectangle 8" descr="Bot service that may be accessed via web chat, email, or speech">
            <a:extLst>
              <a:ext uri="{FF2B5EF4-FFF2-40B4-BE49-F238E27FC236}">
                <a16:creationId xmlns:a16="http://schemas.microsoft.com/office/drawing/2014/main" id="{83C61C1F-C333-E021-56F7-4AC40896FC86}"/>
              </a:ext>
              <a:ext uri="{C183D7F6-B498-43B3-948B-1728B52AA6E4}">
                <adec:decorative xmlns:adec="http://schemas.microsoft.com/office/drawing/2017/decorative" val="0"/>
              </a:ext>
            </a:extLst>
          </p:cNvPr>
          <p:cNvSpPr>
            <a:spLocks/>
          </p:cNvSpPr>
          <p:nvPr/>
        </p:nvSpPr>
        <p:spPr bwMode="auto">
          <a:xfrm>
            <a:off x="0" y="1152766"/>
            <a:ext cx="12192000" cy="3444634"/>
          </a:xfrm>
          <a:prstGeom prst="rect">
            <a:avLst/>
          </a:prstGeom>
          <a:solidFill>
            <a:srgbClr val="FFFFFF"/>
          </a:solidFill>
          <a:ln w="38100">
            <a:solidFill>
              <a:srgbClr val="C73ECC"/>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 Placeholder 17">
            <a:extLst>
              <a:ext uri="{FF2B5EF4-FFF2-40B4-BE49-F238E27FC236}">
                <a16:creationId xmlns:a16="http://schemas.microsoft.com/office/drawing/2014/main" id="{75779EE2-65DA-448B-09C4-6E941D79019F}"/>
              </a:ext>
            </a:extLst>
          </p:cNvPr>
          <p:cNvSpPr>
            <a:spLocks noGrp="1"/>
          </p:cNvSpPr>
          <p:nvPr>
            <p:ph type="body" sz="quarter" idx="15"/>
          </p:nvPr>
        </p:nvSpPr>
        <p:spPr>
          <a:xfrm>
            <a:off x="585788" y="4978400"/>
            <a:ext cx="7087758" cy="1138773"/>
          </a:xfrm>
        </p:spPr>
        <p:txBody>
          <a:bodyPr/>
          <a:lstStyle/>
          <a:p>
            <a:pPr marL="228600" indent="-228600">
              <a:spcBef>
                <a:spcPts val="0"/>
              </a:spcBef>
              <a:spcAft>
                <a:spcPts val="1200"/>
              </a:spcAft>
            </a:pPr>
            <a:r>
              <a:rPr lang="en-US" sz="1800" dirty="0"/>
              <a:t>Cloud-based platform for developing and managing bots</a:t>
            </a:r>
          </a:p>
          <a:p>
            <a:pPr marL="228600" indent="-228600">
              <a:spcBef>
                <a:spcPts val="0"/>
              </a:spcBef>
              <a:spcAft>
                <a:spcPts val="1200"/>
              </a:spcAft>
            </a:pPr>
            <a:r>
              <a:rPr lang="en-US" sz="1800" dirty="0"/>
              <a:t>Integration with </a:t>
            </a:r>
            <a:r>
              <a:rPr lang="en-US" sz="1800" b="1" dirty="0"/>
              <a:t>AI </a:t>
            </a:r>
            <a:r>
              <a:rPr lang="en-US" sz="1800" dirty="0">
                <a:latin typeface="+mj-lt"/>
              </a:rPr>
              <a:t>Language</a:t>
            </a:r>
            <a:r>
              <a:rPr lang="en-US" sz="1800" dirty="0"/>
              <a:t> and other services</a:t>
            </a:r>
          </a:p>
          <a:p>
            <a:pPr marL="228600" indent="-228600">
              <a:spcBef>
                <a:spcPts val="0"/>
              </a:spcBef>
              <a:spcAft>
                <a:spcPts val="1200"/>
              </a:spcAft>
            </a:pPr>
            <a:r>
              <a:rPr lang="en-US" sz="1800" dirty="0"/>
              <a:t>Connectivity through multiple channels</a:t>
            </a:r>
          </a:p>
        </p:txBody>
      </p:sp>
      <p:grpSp>
        <p:nvGrpSpPr>
          <p:cNvPr id="33" name="Group 32">
            <a:extLst>
              <a:ext uri="{FF2B5EF4-FFF2-40B4-BE49-F238E27FC236}">
                <a16:creationId xmlns:a16="http://schemas.microsoft.com/office/drawing/2014/main" id="{07CFB315-057D-A061-BFC4-3A62FD544A6A}"/>
              </a:ext>
              <a:ext uri="{C183D7F6-B498-43B3-948B-1728B52AA6E4}">
                <adec:decorative xmlns:adec="http://schemas.microsoft.com/office/drawing/2017/decorative" val="1"/>
              </a:ext>
            </a:extLst>
          </p:cNvPr>
          <p:cNvGrpSpPr/>
          <p:nvPr/>
        </p:nvGrpSpPr>
        <p:grpSpPr>
          <a:xfrm>
            <a:off x="2764323" y="1196928"/>
            <a:ext cx="6663355" cy="3400472"/>
            <a:chOff x="3076326" y="1196928"/>
            <a:chExt cx="6663355" cy="3400472"/>
          </a:xfrm>
        </p:grpSpPr>
        <p:pic>
          <p:nvPicPr>
            <p:cNvPr id="39" name="Graphic 38">
              <a:extLst>
                <a:ext uri="{FF2B5EF4-FFF2-40B4-BE49-F238E27FC236}">
                  <a16:creationId xmlns:a16="http://schemas.microsoft.com/office/drawing/2014/main" id="{443BB2DF-7466-3219-580F-C81EDC7380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6764" y="2613903"/>
              <a:ext cx="1042917" cy="616024"/>
            </a:xfrm>
            <a:prstGeom prst="rect">
              <a:avLst/>
            </a:prstGeom>
          </p:spPr>
        </p:pic>
        <p:pic>
          <p:nvPicPr>
            <p:cNvPr id="10" name="Graphic 9" descr="User">
              <a:extLst>
                <a:ext uri="{FF2B5EF4-FFF2-40B4-BE49-F238E27FC236}">
                  <a16:creationId xmlns:a16="http://schemas.microsoft.com/office/drawing/2014/main" id="{014EAD0D-19BE-BA1C-8B52-D61D6A55DC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6326" y="2384573"/>
              <a:ext cx="1027226" cy="1027226"/>
            </a:xfrm>
            <a:prstGeom prst="rect">
              <a:avLst/>
            </a:prstGeom>
          </p:spPr>
        </p:pic>
        <p:pic>
          <p:nvPicPr>
            <p:cNvPr id="18" name="Graphic 17" descr="Email">
              <a:extLst>
                <a:ext uri="{FF2B5EF4-FFF2-40B4-BE49-F238E27FC236}">
                  <a16:creationId xmlns:a16="http://schemas.microsoft.com/office/drawing/2014/main" id="{280DA60A-D469-4C23-96E8-9090348FB5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9048" y="2613903"/>
              <a:ext cx="637476" cy="637476"/>
            </a:xfrm>
            <a:prstGeom prst="rect">
              <a:avLst/>
            </a:prstGeom>
          </p:spPr>
        </p:pic>
        <p:pic>
          <p:nvPicPr>
            <p:cNvPr id="22" name="Graphic 21" descr="User">
              <a:extLst>
                <a:ext uri="{FF2B5EF4-FFF2-40B4-BE49-F238E27FC236}">
                  <a16:creationId xmlns:a16="http://schemas.microsoft.com/office/drawing/2014/main" id="{4648A540-2EA5-B61A-F36C-9A806EDB3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6326" y="1196928"/>
              <a:ext cx="1027226" cy="1027226"/>
            </a:xfrm>
            <a:prstGeom prst="rect">
              <a:avLst/>
            </a:prstGeom>
          </p:spPr>
        </p:pic>
        <p:grpSp>
          <p:nvGrpSpPr>
            <p:cNvPr id="23" name="Group 22">
              <a:extLst>
                <a:ext uri="{FF2B5EF4-FFF2-40B4-BE49-F238E27FC236}">
                  <a16:creationId xmlns:a16="http://schemas.microsoft.com/office/drawing/2014/main" id="{35B345D4-4CC2-A58A-09AB-CF58D0251E1F}"/>
                </a:ext>
              </a:extLst>
            </p:cNvPr>
            <p:cNvGrpSpPr/>
            <p:nvPr/>
          </p:nvGrpSpPr>
          <p:grpSpPr>
            <a:xfrm>
              <a:off x="3999048" y="1196928"/>
              <a:ext cx="1027226" cy="1027226"/>
              <a:chOff x="3283601" y="1391764"/>
              <a:chExt cx="914400" cy="914400"/>
            </a:xfrm>
          </p:grpSpPr>
          <p:pic>
            <p:nvPicPr>
              <p:cNvPr id="29" name="Graphic 28" descr="Browser window">
                <a:extLst>
                  <a:ext uri="{FF2B5EF4-FFF2-40B4-BE49-F238E27FC236}">
                    <a16:creationId xmlns:a16="http://schemas.microsoft.com/office/drawing/2014/main" id="{A6588B50-AFFF-B150-391B-F988C67574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83601" y="1391764"/>
                <a:ext cx="914400" cy="914400"/>
              </a:xfrm>
              <a:prstGeom prst="rect">
                <a:avLst/>
              </a:prstGeom>
            </p:spPr>
          </p:pic>
          <p:pic>
            <p:nvPicPr>
              <p:cNvPr id="30" name="Graphic 29" descr="Chat">
                <a:extLst>
                  <a:ext uri="{FF2B5EF4-FFF2-40B4-BE49-F238E27FC236}">
                    <a16:creationId xmlns:a16="http://schemas.microsoft.com/office/drawing/2014/main" id="{6E8EC373-39B1-D0E4-98F7-B79FF1A0DB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93797" y="1649905"/>
                <a:ext cx="494543" cy="494543"/>
              </a:xfrm>
              <a:prstGeom prst="rect">
                <a:avLst/>
              </a:prstGeom>
            </p:spPr>
          </p:pic>
        </p:grpSp>
        <p:cxnSp>
          <p:nvCxnSpPr>
            <p:cNvPr id="24" name="Connector: Elbow 23">
              <a:extLst>
                <a:ext uri="{FF2B5EF4-FFF2-40B4-BE49-F238E27FC236}">
                  <a16:creationId xmlns:a16="http://schemas.microsoft.com/office/drawing/2014/main" id="{90B1FA69-4D35-16E1-7FC9-AE0C4105807D}"/>
                </a:ext>
              </a:extLst>
            </p:cNvPr>
            <p:cNvCxnSpPr>
              <a:cxnSpLocks/>
            </p:cNvCxnSpPr>
            <p:nvPr/>
          </p:nvCxnSpPr>
          <p:spPr>
            <a:xfrm>
              <a:off x="4994810" y="1710541"/>
              <a:ext cx="13703" cy="2404002"/>
            </a:xfrm>
            <a:prstGeom prst="bentConnector3">
              <a:avLst>
                <a:gd name="adj1" fmla="val 4634039"/>
              </a:avLst>
            </a:prstGeom>
            <a:ln w="50800">
              <a:solidFill>
                <a:schemeClr val="bg1">
                  <a:lumMod val="50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0BB1842-0760-F641-E082-A9AA3B950E71}"/>
                </a:ext>
              </a:extLst>
            </p:cNvPr>
            <p:cNvCxnSpPr>
              <a:cxnSpLocks/>
            </p:cNvCxnSpPr>
            <p:nvPr/>
          </p:nvCxnSpPr>
          <p:spPr>
            <a:xfrm>
              <a:off x="4994810" y="2932641"/>
              <a:ext cx="1381683" cy="0"/>
            </a:xfrm>
            <a:prstGeom prst="straightConnector1">
              <a:avLst/>
            </a:prstGeom>
            <a:ln w="50800">
              <a:solidFill>
                <a:schemeClr val="bg1">
                  <a:lumMod val="50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26" name="Graphic 25" descr="Call center">
              <a:extLst>
                <a:ext uri="{FF2B5EF4-FFF2-40B4-BE49-F238E27FC236}">
                  <a16:creationId xmlns:a16="http://schemas.microsoft.com/office/drawing/2014/main" id="{2494BDF5-AEC1-7BDB-BD4C-42509569369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76326" y="3570174"/>
              <a:ext cx="1027226" cy="1027226"/>
            </a:xfrm>
            <a:prstGeom prst="rect">
              <a:avLst/>
            </a:prstGeom>
          </p:spPr>
        </p:pic>
        <p:pic>
          <p:nvPicPr>
            <p:cNvPr id="27" name="Graphic 26" descr="Speech">
              <a:extLst>
                <a:ext uri="{FF2B5EF4-FFF2-40B4-BE49-F238E27FC236}">
                  <a16:creationId xmlns:a16="http://schemas.microsoft.com/office/drawing/2014/main" id="{6F0A2ADB-6EE8-DE7E-DB87-86A9CDDF200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3999048" y="3731408"/>
              <a:ext cx="766271" cy="766271"/>
            </a:xfrm>
            <a:prstGeom prst="rect">
              <a:avLst/>
            </a:prstGeom>
          </p:spPr>
        </p:pic>
        <p:pic>
          <p:nvPicPr>
            <p:cNvPr id="28" name="Graphic 27">
              <a:extLst>
                <a:ext uri="{FF2B5EF4-FFF2-40B4-BE49-F238E27FC236}">
                  <a16:creationId xmlns:a16="http://schemas.microsoft.com/office/drawing/2014/main" id="{D2FD0898-3653-756C-51A5-7A86D09A20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12513" y="2521379"/>
              <a:ext cx="822523" cy="822523"/>
            </a:xfrm>
            <a:prstGeom prst="rect">
              <a:avLst/>
            </a:prstGeom>
          </p:spPr>
        </p:pic>
        <p:sp>
          <p:nvSpPr>
            <p:cNvPr id="8" name="TextBox 7">
              <a:extLst>
                <a:ext uri="{FF2B5EF4-FFF2-40B4-BE49-F238E27FC236}">
                  <a16:creationId xmlns:a16="http://schemas.microsoft.com/office/drawing/2014/main" id="{2646AF89-ED67-400E-8B21-5C4E2280F60C}"/>
                </a:ext>
              </a:extLst>
            </p:cNvPr>
            <p:cNvSpPr txBox="1"/>
            <p:nvPr/>
          </p:nvSpPr>
          <p:spPr>
            <a:xfrm>
              <a:off x="6656869" y="2181991"/>
              <a:ext cx="333809" cy="256365"/>
            </a:xfrm>
            <a:prstGeom prst="rect">
              <a:avLst/>
            </a:prstGeom>
            <a:noFill/>
          </p:spPr>
          <p:txBody>
            <a:bodyPr wrap="none" lIns="0" tIns="0" rIns="0" bIns="0" rtlCol="0" anchor="ctr">
              <a:spAutoFit/>
            </a:bodyPr>
            <a:lstStyle/>
            <a:p>
              <a:pPr algn="ctr"/>
              <a:r>
                <a:rPr lang="en-US" sz="1800">
                  <a:latin typeface="+mj-lt"/>
                </a:rPr>
                <a:t>Bot</a:t>
              </a:r>
            </a:p>
          </p:txBody>
        </p:sp>
        <p:cxnSp>
          <p:nvCxnSpPr>
            <p:cNvPr id="32" name="Straight Arrow Connector 31">
              <a:extLst>
                <a:ext uri="{FF2B5EF4-FFF2-40B4-BE49-F238E27FC236}">
                  <a16:creationId xmlns:a16="http://schemas.microsoft.com/office/drawing/2014/main" id="{653339E1-3187-CFD1-6F5F-9C54303B003D}"/>
                </a:ext>
              </a:extLst>
            </p:cNvPr>
            <p:cNvCxnSpPr>
              <a:cxnSpLocks/>
            </p:cNvCxnSpPr>
            <p:nvPr/>
          </p:nvCxnSpPr>
          <p:spPr>
            <a:xfrm>
              <a:off x="7267730" y="2932641"/>
              <a:ext cx="1381683" cy="0"/>
            </a:xfrm>
            <a:prstGeom prst="straightConnector1">
              <a:avLst/>
            </a:prstGeom>
            <a:ln w="50800">
              <a:solidFill>
                <a:schemeClr val="bg1">
                  <a:lumMod val="50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31776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284978" cy="984885"/>
          </a:xfrm>
        </p:spPr>
        <p:txBody>
          <a:bodyPr/>
          <a:lstStyle/>
          <a:p>
            <a:r>
              <a:rPr lang="en-US" dirty="0"/>
              <a:t>Demo: </a:t>
            </a:r>
            <a:r>
              <a:rPr lang="en-US" b="0" i="0" dirty="0">
                <a:solidFill>
                  <a:srgbClr val="222222"/>
                </a:solidFill>
                <a:effectLst/>
              </a:rPr>
              <a:t>Use Question Answering model with Language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 </a:t>
            </a:r>
            <a:r>
              <a:rPr lang="en-US" sz="2000" b="1" kern="0" dirty="0">
                <a:latin typeface="+mn-lt"/>
                <a:cs typeface="Segoe UI"/>
                <a:hlinkClick r:id="rId3"/>
              </a:rPr>
              <a:t>https://aka.ms/ai900-question-answering</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154436"/>
          </a:xfrm>
        </p:spPr>
        <p:txBody>
          <a:bodyPr/>
          <a:lstStyle/>
          <a:p>
            <a:r>
              <a:rPr lang="en-US" sz="2000" dirty="0">
                <a:latin typeface="+mn-lt"/>
              </a:rPr>
              <a:t>In this demo, </a:t>
            </a:r>
            <a:r>
              <a:rPr lang="en-US" sz="2000" b="0" i="0" dirty="0">
                <a:solidFill>
                  <a:srgbClr val="222222"/>
                </a:solidFill>
                <a:effectLst/>
                <a:latin typeface="+mn-lt"/>
              </a:rPr>
              <a:t>you’ll see </a:t>
            </a:r>
            <a:r>
              <a:rPr lang="en-US" sz="2000" b="1" i="0" dirty="0">
                <a:solidFill>
                  <a:srgbClr val="222222"/>
                </a:solidFill>
                <a:effectLst/>
                <a:latin typeface="+mn-lt"/>
              </a:rPr>
              <a:t>Azure AI Language</a:t>
            </a:r>
            <a:r>
              <a:rPr lang="en-US" sz="2000" i="0" dirty="0">
                <a:solidFill>
                  <a:srgbClr val="222222"/>
                </a:solidFill>
                <a:effectLst/>
                <a:latin typeface="+mn-lt"/>
              </a:rPr>
              <a:t>’s</a:t>
            </a:r>
            <a:r>
              <a:rPr lang="en-US" sz="2000" b="0" i="0" dirty="0">
                <a:solidFill>
                  <a:srgbClr val="222222"/>
                </a:solidFill>
                <a:effectLst/>
                <a:latin typeface="+mn-lt"/>
              </a:rPr>
              <a:t> question answering capabilities in action.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703802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94B4-990D-492E-9552-135CB2C3F1A7}"/>
              </a:ext>
            </a:extLst>
          </p:cNvPr>
          <p:cNvSpPr>
            <a:spLocks noGrp="1"/>
          </p:cNvSpPr>
          <p:nvPr>
            <p:ph type="title"/>
          </p:nvPr>
        </p:nvSpPr>
        <p:spPr/>
        <p:txBody>
          <a:bodyPr/>
          <a:lstStyle/>
          <a:p>
            <a:r>
              <a:rPr lang="en-US" dirty="0"/>
              <a:t>Conversational language understanding</a:t>
            </a:r>
          </a:p>
        </p:txBody>
      </p:sp>
      <p:sp>
        <p:nvSpPr>
          <p:cNvPr id="9" name="Rectangle 8">
            <a:extLst>
              <a:ext uri="{FF2B5EF4-FFF2-40B4-BE49-F238E27FC236}">
                <a16:creationId xmlns:a16="http://schemas.microsoft.com/office/drawing/2014/main" id="{5F304E6F-3349-DE02-6343-331E16E90FE5}"/>
              </a:ext>
              <a:ext uri="{C183D7F6-B498-43B3-948B-1728B52AA6E4}">
                <adec:decorative xmlns:adec="http://schemas.microsoft.com/office/drawing/2017/decorative" val="1"/>
              </a:ext>
            </a:extLst>
          </p:cNvPr>
          <p:cNvSpPr/>
          <p:nvPr/>
        </p:nvSpPr>
        <p:spPr bwMode="auto">
          <a:xfrm>
            <a:off x="579438" y="1396725"/>
            <a:ext cx="11020424" cy="4346227"/>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Illustrating an entity, intent, and utterance using the sentence &quot;switch the light on&quot;.">
            <a:extLst>
              <a:ext uri="{FF2B5EF4-FFF2-40B4-BE49-F238E27FC236}">
                <a16:creationId xmlns:a16="http://schemas.microsoft.com/office/drawing/2014/main" id="{880A86EC-81F4-0162-F18B-201ED1EF5BAF}"/>
              </a:ext>
            </a:extLst>
          </p:cNvPr>
          <p:cNvGrpSpPr/>
          <p:nvPr/>
        </p:nvGrpSpPr>
        <p:grpSpPr>
          <a:xfrm>
            <a:off x="2030430" y="1406258"/>
            <a:ext cx="8131140" cy="4148860"/>
            <a:chOff x="2030430" y="1938694"/>
            <a:chExt cx="8131140" cy="4148860"/>
          </a:xfrm>
        </p:grpSpPr>
        <p:sp>
          <p:nvSpPr>
            <p:cNvPr id="10" name="Utterance">
              <a:extLst>
                <a:ext uri="{FF2B5EF4-FFF2-40B4-BE49-F238E27FC236}">
                  <a16:creationId xmlns:a16="http://schemas.microsoft.com/office/drawing/2014/main" id="{F1FCE36C-D22F-6EFB-A778-082D0C14713B}"/>
                </a:ext>
              </a:extLst>
            </p:cNvPr>
            <p:cNvSpPr/>
            <p:nvPr/>
          </p:nvSpPr>
          <p:spPr bwMode="auto">
            <a:xfrm>
              <a:off x="2030430" y="2178917"/>
              <a:ext cx="4403705" cy="907386"/>
            </a:xfrm>
            <a:prstGeom prst="wedgeRectCallout">
              <a:avLst>
                <a:gd name="adj1" fmla="val -59766"/>
                <a:gd name="adj2" fmla="val 142279"/>
              </a:avLst>
            </a:prstGeom>
            <a:ln w="3810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Switch the light on.</a:t>
              </a:r>
            </a:p>
          </p:txBody>
        </p:sp>
        <p:sp>
          <p:nvSpPr>
            <p:cNvPr id="11" name="utterance label">
              <a:extLst>
                <a:ext uri="{FF2B5EF4-FFF2-40B4-BE49-F238E27FC236}">
                  <a16:creationId xmlns:a16="http://schemas.microsoft.com/office/drawing/2014/main" id="{31C6FC16-B448-5DE3-ABEF-33BCE5046B46}"/>
                </a:ext>
              </a:extLst>
            </p:cNvPr>
            <p:cNvSpPr/>
            <p:nvPr/>
          </p:nvSpPr>
          <p:spPr bwMode="auto">
            <a:xfrm>
              <a:off x="3309466" y="5268521"/>
              <a:ext cx="3220035" cy="819033"/>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Utterance</a:t>
              </a:r>
            </a:p>
          </p:txBody>
        </p:sp>
        <p:sp>
          <p:nvSpPr>
            <p:cNvPr id="12" name="entity label">
              <a:extLst>
                <a:ext uri="{FF2B5EF4-FFF2-40B4-BE49-F238E27FC236}">
                  <a16:creationId xmlns:a16="http://schemas.microsoft.com/office/drawing/2014/main" id="{A407A192-41AF-9ABE-629E-512B174497A1}"/>
                </a:ext>
              </a:extLst>
            </p:cNvPr>
            <p:cNvSpPr/>
            <p:nvPr/>
          </p:nvSpPr>
          <p:spPr bwMode="auto">
            <a:xfrm>
              <a:off x="5313106" y="3829159"/>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Entity</a:t>
              </a:r>
            </a:p>
          </p:txBody>
        </p:sp>
        <p:sp>
          <p:nvSpPr>
            <p:cNvPr id="13" name="entity">
              <a:extLst>
                <a:ext uri="{FF2B5EF4-FFF2-40B4-BE49-F238E27FC236}">
                  <a16:creationId xmlns:a16="http://schemas.microsoft.com/office/drawing/2014/main" id="{4367F759-D5C4-619B-E8DC-53FD2383B928}"/>
                </a:ext>
              </a:extLst>
            </p:cNvPr>
            <p:cNvSpPr/>
            <p:nvPr/>
          </p:nvSpPr>
          <p:spPr bwMode="auto">
            <a:xfrm>
              <a:off x="4358502" y="2357028"/>
              <a:ext cx="740548" cy="577811"/>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Lights On">
              <a:extLst>
                <a:ext uri="{FF2B5EF4-FFF2-40B4-BE49-F238E27FC236}">
                  <a16:creationId xmlns:a16="http://schemas.microsoft.com/office/drawing/2014/main" id="{CA5AD5F8-AA9D-487C-2430-9B78B1B05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4598" y="1938694"/>
              <a:ext cx="1147609" cy="1147609"/>
            </a:xfrm>
            <a:prstGeom prst="rect">
              <a:avLst/>
            </a:prstGeom>
          </p:spPr>
        </p:pic>
        <p:sp>
          <p:nvSpPr>
            <p:cNvPr id="16" name="intent label">
              <a:extLst>
                <a:ext uri="{FF2B5EF4-FFF2-40B4-BE49-F238E27FC236}">
                  <a16:creationId xmlns:a16="http://schemas.microsoft.com/office/drawing/2014/main" id="{37EBB628-6E1C-1FD5-0F4D-C260441F4178}"/>
                </a:ext>
              </a:extLst>
            </p:cNvPr>
            <p:cNvSpPr/>
            <p:nvPr/>
          </p:nvSpPr>
          <p:spPr bwMode="auto">
            <a:xfrm>
              <a:off x="8675904" y="4042654"/>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Intent</a:t>
              </a:r>
            </a:p>
          </p:txBody>
        </p:sp>
      </p:grpSp>
    </p:spTree>
    <p:extLst>
      <p:ext uri="{BB962C8B-B14F-4D97-AF65-F5344CB8AC3E}">
        <p14:creationId xmlns:p14="http://schemas.microsoft.com/office/powerpoint/2010/main" val="8552196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84885"/>
          </a:xfrm>
        </p:spPr>
        <p:txBody>
          <a:bodyPr/>
          <a:lstStyle/>
          <a:p>
            <a:r>
              <a:rPr lang="en-US" dirty="0"/>
              <a:t>Demo: </a:t>
            </a:r>
            <a:r>
              <a:rPr lang="en-US" b="0" i="0" dirty="0">
                <a:solidFill>
                  <a:srgbClr val="222222"/>
                </a:solidFill>
                <a:effectLst/>
              </a:rPr>
              <a:t>Use Conversational Language Understanding with Language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 </a:t>
            </a:r>
            <a:r>
              <a:rPr lang="en-US" sz="2000" b="1" kern="0" dirty="0">
                <a:latin typeface="+mn-lt"/>
                <a:cs typeface="Segoe UI"/>
                <a:hlinkClick r:id="rId3"/>
              </a:rPr>
              <a:t>https://aka.ms/ai900-language-understanding</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462213"/>
          </a:xfrm>
        </p:spPr>
        <p:txBody>
          <a:bodyPr/>
          <a:lstStyle/>
          <a:p>
            <a:r>
              <a:rPr lang="en-US" sz="2000" dirty="0">
                <a:latin typeface="+mn-lt"/>
              </a:rPr>
              <a:t>In this demo, </a:t>
            </a:r>
            <a:r>
              <a:rPr lang="en-US" sz="2000" b="0" i="0" dirty="0">
                <a:solidFill>
                  <a:srgbClr val="222222"/>
                </a:solidFill>
                <a:effectLst/>
                <a:latin typeface="+mn-lt"/>
              </a:rPr>
              <a:t>you’ll see </a:t>
            </a:r>
            <a:r>
              <a:rPr lang="en-US" sz="2000" b="1" i="0" dirty="0">
                <a:solidFill>
                  <a:srgbClr val="222222"/>
                </a:solidFill>
                <a:effectLst/>
                <a:latin typeface="+mn-lt"/>
              </a:rPr>
              <a:t>Azure AI Language</a:t>
            </a:r>
            <a:r>
              <a:rPr lang="en-US" sz="2000" i="0" dirty="0">
                <a:solidFill>
                  <a:srgbClr val="222222"/>
                </a:solidFill>
                <a:effectLst/>
                <a:latin typeface="+mn-lt"/>
              </a:rPr>
              <a:t>’s conversational language understanding </a:t>
            </a:r>
            <a:r>
              <a:rPr lang="en-US" sz="2000" b="0" i="0" dirty="0">
                <a:solidFill>
                  <a:srgbClr val="222222"/>
                </a:solidFill>
                <a:effectLst/>
                <a:latin typeface="+mn-lt"/>
              </a:rPr>
              <a:t>capabilities in action.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49863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p:txBody>
          <a:bodyPr/>
          <a:lstStyle/>
          <a:p>
            <a:r>
              <a:rPr lang="en-US" dirty="0"/>
              <a:t>Speech recognition and synthesis</a:t>
            </a:r>
          </a:p>
        </p:txBody>
      </p:sp>
      <p:sp>
        <p:nvSpPr>
          <p:cNvPr id="6" name="Rectangle 5">
            <a:extLst>
              <a:ext uri="{FF2B5EF4-FFF2-40B4-BE49-F238E27FC236}">
                <a16:creationId xmlns:a16="http://schemas.microsoft.com/office/drawing/2014/main" id="{32257DF7-3152-FF73-DC03-A3BEC07ED293}"/>
              </a:ext>
              <a:ext uri="{C183D7F6-B498-43B3-948B-1728B52AA6E4}">
                <adec:decorative xmlns:adec="http://schemas.microsoft.com/office/drawing/2017/decorative" val="1"/>
              </a:ext>
            </a:extLst>
          </p:cNvPr>
          <p:cNvSpPr/>
          <p:nvPr/>
        </p:nvSpPr>
        <p:spPr bwMode="auto">
          <a:xfrm>
            <a:off x="579438" y="1396725"/>
            <a:ext cx="11020424" cy="4346227"/>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Image of a chat bot illustrating speech to text capabilities">
            <a:extLst>
              <a:ext uri="{FF2B5EF4-FFF2-40B4-BE49-F238E27FC236}">
                <a16:creationId xmlns:a16="http://schemas.microsoft.com/office/drawing/2014/main" id="{589760E0-CFF8-BB10-6163-4E9067F446E9}"/>
              </a:ext>
            </a:extLst>
          </p:cNvPr>
          <p:cNvGrpSpPr/>
          <p:nvPr/>
        </p:nvGrpSpPr>
        <p:grpSpPr>
          <a:xfrm>
            <a:off x="878514" y="1528954"/>
            <a:ext cx="8798887" cy="1985180"/>
            <a:chOff x="20809" y="1753464"/>
            <a:chExt cx="10258351" cy="2314461"/>
          </a:xfrm>
        </p:grpSpPr>
        <p:pic>
          <p:nvPicPr>
            <p:cNvPr id="8" name="Graphic 7" descr="Subtitles">
              <a:extLst>
                <a:ext uri="{FF2B5EF4-FFF2-40B4-BE49-F238E27FC236}">
                  <a16:creationId xmlns:a16="http://schemas.microsoft.com/office/drawing/2014/main" id="{D23FB89A-2F33-FB09-B566-FA1C075AB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09" y="1753464"/>
              <a:ext cx="2314461" cy="2314461"/>
            </a:xfrm>
            <a:prstGeom prst="rect">
              <a:avLst/>
            </a:prstGeom>
          </p:spPr>
        </p:pic>
        <p:sp>
          <p:nvSpPr>
            <p:cNvPr id="9" name="Arrow: Right 8">
              <a:extLst>
                <a:ext uri="{FF2B5EF4-FFF2-40B4-BE49-F238E27FC236}">
                  <a16:creationId xmlns:a16="http://schemas.microsoft.com/office/drawing/2014/main" id="{209F64C7-9317-136D-521B-352221360E94}"/>
                </a:ext>
              </a:extLst>
            </p:cNvPr>
            <p:cNvSpPr/>
            <p:nvPr/>
          </p:nvSpPr>
          <p:spPr bwMode="auto">
            <a:xfrm>
              <a:off x="2235746" y="2556752"/>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C7664EDC-D7A3-C5FA-91FD-C3F65F4B0B8D}"/>
                </a:ext>
              </a:extLst>
            </p:cNvPr>
            <p:cNvSpPr txBox="1"/>
            <p:nvPr/>
          </p:nvSpPr>
          <p:spPr>
            <a:xfrm>
              <a:off x="3224474" y="2556752"/>
              <a:ext cx="7054686" cy="825303"/>
            </a:xfrm>
            <a:prstGeom prst="rect">
              <a:avLst/>
            </a:prstGeom>
            <a:solidFill>
              <a:schemeClr val="bg1"/>
            </a:solidFill>
            <a:ln>
              <a:solidFill>
                <a:schemeClr val="accent3"/>
              </a:solidFill>
            </a:ln>
            <a:effectLst/>
          </p:spPr>
          <p:txBody>
            <a:bodyPr wrap="square">
              <a:spAutoFit/>
            </a:bodyPr>
            <a:lstStyle/>
            <a:p>
              <a:r>
                <a:rPr lang="en-US" sz="2000" dirty="0">
                  <a:solidFill>
                    <a:schemeClr val="tx1"/>
                  </a:solidFill>
                </a:rPr>
                <a:t>Use the </a:t>
              </a:r>
              <a:r>
                <a:rPr lang="en-US" sz="2000" i="1" dirty="0"/>
                <a:t>s</a:t>
              </a:r>
              <a:r>
                <a:rPr lang="en-US" sz="2000" i="1" dirty="0">
                  <a:solidFill>
                    <a:schemeClr val="tx1"/>
                  </a:solidFill>
                </a:rPr>
                <a:t>peech-to-text</a:t>
              </a:r>
              <a:r>
                <a:rPr lang="en-US" sz="2000" dirty="0">
                  <a:solidFill>
                    <a:schemeClr val="tx1"/>
                  </a:solidFill>
                </a:rPr>
                <a:t> capabilities of the </a:t>
              </a:r>
              <a:r>
                <a:rPr lang="en-US" sz="2000" b="1" dirty="0">
                  <a:solidFill>
                    <a:schemeClr val="tx1"/>
                  </a:solidFill>
                </a:rPr>
                <a:t>Speech</a:t>
              </a:r>
              <a:r>
                <a:rPr lang="en-US" sz="2000" dirty="0">
                  <a:solidFill>
                    <a:schemeClr val="tx1"/>
                  </a:solidFill>
                </a:rPr>
                <a:t> service to transcribe audible speech to text</a:t>
              </a:r>
            </a:p>
          </p:txBody>
        </p:sp>
      </p:grpSp>
      <p:grpSp>
        <p:nvGrpSpPr>
          <p:cNvPr id="14" name="Group 13" descr="Image of a chat bot illustrating text to speech capabilities">
            <a:extLst>
              <a:ext uri="{FF2B5EF4-FFF2-40B4-BE49-F238E27FC236}">
                <a16:creationId xmlns:a16="http://schemas.microsoft.com/office/drawing/2014/main" id="{23F760DA-DE2C-BECD-F206-3E38AD2EB035}"/>
              </a:ext>
            </a:extLst>
          </p:cNvPr>
          <p:cNvGrpSpPr/>
          <p:nvPr/>
        </p:nvGrpSpPr>
        <p:grpSpPr>
          <a:xfrm>
            <a:off x="2457450" y="3256646"/>
            <a:ext cx="8763000" cy="1985179"/>
            <a:chOff x="1861642" y="3767729"/>
            <a:chExt cx="10216513" cy="2314461"/>
          </a:xfrm>
        </p:grpSpPr>
        <p:sp>
          <p:nvSpPr>
            <p:cNvPr id="15" name="TextBox 14">
              <a:extLst>
                <a:ext uri="{FF2B5EF4-FFF2-40B4-BE49-F238E27FC236}">
                  <a16:creationId xmlns:a16="http://schemas.microsoft.com/office/drawing/2014/main" id="{A043E697-5C6C-E57D-4726-261CD04AAA91}"/>
                </a:ext>
              </a:extLst>
            </p:cNvPr>
            <p:cNvSpPr txBox="1"/>
            <p:nvPr/>
          </p:nvSpPr>
          <p:spPr>
            <a:xfrm>
              <a:off x="1861642" y="4604349"/>
              <a:ext cx="6888969" cy="825303"/>
            </a:xfrm>
            <a:prstGeom prst="rect">
              <a:avLst/>
            </a:prstGeom>
            <a:solidFill>
              <a:schemeClr val="bg1"/>
            </a:solidFill>
            <a:ln>
              <a:solidFill>
                <a:schemeClr val="accent3"/>
              </a:solidFill>
            </a:ln>
            <a:effectLst/>
          </p:spPr>
          <p:txBody>
            <a:bodyPr wrap="square">
              <a:spAutoFit/>
            </a:bodyPr>
            <a:lstStyle/>
            <a:p>
              <a:r>
                <a:rPr lang="en-US" sz="2000" dirty="0">
                  <a:solidFill>
                    <a:schemeClr val="tx1"/>
                  </a:solidFill>
                </a:rPr>
                <a:t>Use the </a:t>
              </a:r>
              <a:r>
                <a:rPr lang="en-US" sz="2000" i="1" dirty="0">
                  <a:solidFill>
                    <a:schemeClr val="tx1"/>
                  </a:solidFill>
                </a:rPr>
                <a:t>t</a:t>
              </a:r>
              <a:r>
                <a:rPr lang="en-US" sz="2000" i="1" dirty="0"/>
                <a:t>ext-to-speech</a:t>
              </a:r>
              <a:r>
                <a:rPr lang="en-US" sz="2000" dirty="0">
                  <a:solidFill>
                    <a:schemeClr val="tx1"/>
                  </a:solidFill>
                </a:rPr>
                <a:t> capabilities of the </a:t>
              </a:r>
              <a:r>
                <a:rPr lang="en-US" sz="2000" b="1" dirty="0">
                  <a:solidFill>
                    <a:schemeClr val="tx1"/>
                  </a:solidFill>
                </a:rPr>
                <a:t>Speech</a:t>
              </a:r>
              <a:r>
                <a:rPr lang="en-US" sz="2000" dirty="0">
                  <a:solidFill>
                    <a:schemeClr val="tx1"/>
                  </a:solidFill>
                </a:rPr>
                <a:t> service to generate audible speech from text</a:t>
              </a:r>
            </a:p>
          </p:txBody>
        </p:sp>
        <p:sp>
          <p:nvSpPr>
            <p:cNvPr id="16" name="Arrow: Right 15">
              <a:extLst>
                <a:ext uri="{FF2B5EF4-FFF2-40B4-BE49-F238E27FC236}">
                  <a16:creationId xmlns:a16="http://schemas.microsoft.com/office/drawing/2014/main" id="{0369CD6D-41E4-7450-05CF-F08DF29D5C79}"/>
                </a:ext>
              </a:extLst>
            </p:cNvPr>
            <p:cNvSpPr/>
            <p:nvPr/>
          </p:nvSpPr>
          <p:spPr bwMode="auto">
            <a:xfrm>
              <a:off x="9010534" y="4665531"/>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Subtitles">
              <a:extLst>
                <a:ext uri="{FF2B5EF4-FFF2-40B4-BE49-F238E27FC236}">
                  <a16:creationId xmlns:a16="http://schemas.microsoft.com/office/drawing/2014/main" id="{4C336E79-CE38-B568-BFDB-2D098BD81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694" y="3767729"/>
              <a:ext cx="2314461" cy="2314461"/>
            </a:xfrm>
            <a:prstGeom prst="rect">
              <a:avLst/>
            </a:prstGeom>
          </p:spPr>
        </p:pic>
      </p:grpSp>
    </p:spTree>
    <p:extLst>
      <p:ext uri="{BB962C8B-B14F-4D97-AF65-F5344CB8AC3E}">
        <p14:creationId xmlns:p14="http://schemas.microsoft.com/office/powerpoint/2010/main" val="1674766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492443"/>
          </a:xfrm>
        </p:spPr>
        <p:txBody>
          <a:bodyPr/>
          <a:lstStyle/>
          <a:p>
            <a:r>
              <a:rPr lang="en-US" dirty="0"/>
              <a:t>Demo: </a:t>
            </a:r>
            <a:r>
              <a:rPr lang="en-US" b="0" i="0" dirty="0">
                <a:solidFill>
                  <a:srgbClr val="222222"/>
                </a:solidFill>
                <a:effectLst/>
              </a:rPr>
              <a:t>Explore Speech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a:t>
            </a:r>
            <a:r>
              <a:rPr lang="en-US" sz="2000" b="1" kern="0" dirty="0">
                <a:latin typeface="+mn-lt"/>
                <a:cs typeface="Segoe UI"/>
              </a:rPr>
              <a:t> </a:t>
            </a:r>
            <a:r>
              <a:rPr lang="en-US" sz="2000" b="1" kern="0" dirty="0">
                <a:latin typeface="+mn-lt"/>
                <a:cs typeface="Segoe UI"/>
                <a:hlinkClick r:id="rId3"/>
              </a:rPr>
              <a:t>https://aka.ms/ai900-speech</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1538883"/>
          </a:xfrm>
        </p:spPr>
        <p:txBody>
          <a:bodyPr/>
          <a:lstStyle/>
          <a:p>
            <a:r>
              <a:rPr lang="en-US" sz="2000" dirty="0">
                <a:latin typeface="+mn-lt"/>
              </a:rPr>
              <a:t>In this demo, </a:t>
            </a:r>
            <a:r>
              <a:rPr lang="en-US" sz="2000" b="0" i="0" dirty="0">
                <a:solidFill>
                  <a:srgbClr val="222222"/>
                </a:solidFill>
                <a:effectLst/>
                <a:latin typeface="+mn-lt"/>
              </a:rPr>
              <a:t>you’ll see </a:t>
            </a:r>
            <a:r>
              <a:rPr lang="en-US" sz="2000" b="1" i="0" dirty="0">
                <a:solidFill>
                  <a:srgbClr val="222222"/>
                </a:solidFill>
                <a:effectLst/>
                <a:latin typeface="+mn-lt"/>
              </a:rPr>
              <a:t>Azure AI Speech</a:t>
            </a:r>
            <a:r>
              <a:rPr lang="en-US" sz="2000" i="0" dirty="0">
                <a:solidFill>
                  <a:srgbClr val="222222"/>
                </a:solidFill>
                <a:effectLst/>
                <a:latin typeface="+mn-lt"/>
              </a:rPr>
              <a:t>’s</a:t>
            </a:r>
            <a:r>
              <a:rPr lang="en-US" sz="2000" b="0" i="0" dirty="0">
                <a:solidFill>
                  <a:srgbClr val="222222"/>
                </a:solidFill>
                <a:effectLst/>
                <a:latin typeface="+mn-lt"/>
              </a:rPr>
              <a:t> capabilities in action.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592470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8193024" cy="492443"/>
          </a:xfrm>
        </p:spPr>
        <p:txBody>
          <a:bodyPr/>
          <a:lstStyle/>
          <a:p>
            <a:pPr algn="l"/>
            <a:r>
              <a:rPr lang="en-US" dirty="0"/>
              <a:t>Exercise: </a:t>
            </a:r>
            <a:r>
              <a:rPr lang="en-US" b="0" i="0" dirty="0">
                <a:solidFill>
                  <a:srgbClr val="222222"/>
                </a:solidFill>
                <a:effectLst/>
              </a:rPr>
              <a:t>Analyze text with Language Studio</a:t>
            </a:r>
            <a:endParaRPr lang="en-US" dirty="0"/>
          </a:p>
        </p:txBody>
      </p:sp>
      <p:sp>
        <p:nvSpPr>
          <p:cNvPr id="18" name="Text Placeholder 2">
            <a:extLst>
              <a:ext uri="{FF2B5EF4-FFF2-40B4-BE49-F238E27FC236}">
                <a16:creationId xmlns:a16="http://schemas.microsoft.com/office/drawing/2014/main" id="{55A6C91F-9D6B-4BA7-EBA2-871EB972F835}"/>
              </a:ext>
            </a:extLst>
          </p:cNvPr>
          <p:cNvSpPr>
            <a:spLocks noGrp="1"/>
          </p:cNvSpPr>
          <p:nvPr>
            <p:ph type="body" sz="quarter" idx="17"/>
          </p:nvPr>
        </p:nvSpPr>
        <p:spPr>
          <a:xfrm>
            <a:off x="4356039" y="1926472"/>
            <a:ext cx="5364224" cy="615553"/>
          </a:xfrm>
        </p:spPr>
        <p:txBody>
          <a:bodyPr/>
          <a:lstStyle/>
          <a:p>
            <a:pPr marL="342900" indent="-342900" defTabSz="914400">
              <a:buFont typeface="+mj-lt"/>
              <a:buAutoNum type="arabicPeriod"/>
              <a:defRPr/>
            </a:pPr>
            <a:r>
              <a:rPr lang="en-US" sz="2000" dirty="0">
                <a:solidFill>
                  <a:srgbClr val="000000"/>
                </a:solidFill>
                <a:effectLst/>
                <a:latin typeface="+mn-lt"/>
                <a:ea typeface="Times New Roman" panose="02020603050405020304" pitchFamily="18" charset="0"/>
                <a:cs typeface="Times New Roman" panose="02020603050405020304" pitchFamily="18" charset="0"/>
              </a:rPr>
              <a:t>Use the hosted environment and Azure credentials provided for this exercise</a:t>
            </a:r>
            <a:r>
              <a:rPr lang="en-US" sz="2000" dirty="0">
                <a:solidFill>
                  <a:srgbClr val="000000"/>
                </a:solidFill>
                <a:latin typeface="+mn-lt"/>
                <a:ea typeface="Times New Roman" panose="02020603050405020304" pitchFamily="18" charset="0"/>
                <a:cs typeface="Times New Roman" panose="02020603050405020304" pitchFamily="18" charset="0"/>
              </a:rPr>
              <a:t>.</a:t>
            </a:r>
            <a:endParaRPr lang="en-US" sz="2000" b="1" kern="0" dirty="0">
              <a:solidFill>
                <a:srgbClr val="0078D4"/>
              </a:solidFill>
              <a:latin typeface="+mn-lt"/>
              <a:ea typeface="+mj-lt"/>
              <a:cs typeface="+mj-lt"/>
            </a:endParaRPr>
          </a:p>
        </p:txBody>
      </p:sp>
      <p:sp>
        <p:nvSpPr>
          <p:cNvPr id="14" name="Text Placeholder 10">
            <a:extLst>
              <a:ext uri="{FF2B5EF4-FFF2-40B4-BE49-F238E27FC236}">
                <a16:creationId xmlns:a16="http://schemas.microsoft.com/office/drawing/2014/main" id="{86B2FD84-94D4-84B2-F298-9764FC7A64C1}"/>
              </a:ext>
            </a:extLst>
          </p:cNvPr>
          <p:cNvSpPr txBox="1">
            <a:spLocks/>
          </p:cNvSpPr>
          <p:nvPr/>
        </p:nvSpPr>
        <p:spPr>
          <a:xfrm>
            <a:off x="588263" y="2542117"/>
            <a:ext cx="2027938" cy="15388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In this exercise, you will use the </a:t>
            </a:r>
            <a:r>
              <a:rPr lang="en-US" sz="2000" b="1" dirty="0">
                <a:latin typeface="+mn-lt"/>
              </a:rPr>
              <a:t>Azure AI Language </a:t>
            </a:r>
            <a:r>
              <a:rPr lang="en-US" sz="2000" dirty="0">
                <a:latin typeface="+mn-lt"/>
              </a:rPr>
              <a:t>service to analyze text.</a:t>
            </a:r>
          </a:p>
        </p:txBody>
      </p:sp>
      <p:grpSp>
        <p:nvGrpSpPr>
          <p:cNvPr id="15" name="Group 14">
            <a:extLst>
              <a:ext uri="{FF2B5EF4-FFF2-40B4-BE49-F238E27FC236}">
                <a16:creationId xmlns:a16="http://schemas.microsoft.com/office/drawing/2014/main" id="{39D97C50-8DD7-2D07-5B6E-6722ED9C1F44}"/>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AAE8F279-B84F-3677-B769-FA1D1586C859}"/>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33">
              <a:extLst>
                <a:ext uri="{FF2B5EF4-FFF2-40B4-BE49-F238E27FC236}">
                  <a16:creationId xmlns:a16="http://schemas.microsoft.com/office/drawing/2014/main" id="{66552262-DD2A-29AC-1951-EE42674111BE}"/>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27" name="Text Placeholder 2">
            <a:extLst>
              <a:ext uri="{FF2B5EF4-FFF2-40B4-BE49-F238E27FC236}">
                <a16:creationId xmlns:a16="http://schemas.microsoft.com/office/drawing/2014/main" id="{4F39755E-50D0-5AA9-4C6A-D3A3E2C2D7C7}"/>
              </a:ext>
            </a:extLst>
          </p:cNvPr>
          <p:cNvSpPr txBox="1">
            <a:spLocks/>
          </p:cNvSpPr>
          <p:nvPr/>
        </p:nvSpPr>
        <p:spPr>
          <a:xfrm>
            <a:off x="4356039" y="2900204"/>
            <a:ext cx="5364224"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startAt="2"/>
            </a:pPr>
            <a:r>
              <a:rPr lang="en-US" sz="2000" kern="0" dirty="0">
                <a:latin typeface="+mn-lt"/>
                <a:cs typeface="Segoe UI"/>
              </a:rPr>
              <a:t>The instructions are also available on Learn: </a:t>
            </a:r>
            <a:r>
              <a:rPr lang="en-US" sz="2000" b="1" dirty="0">
                <a:latin typeface="+mn-lt"/>
                <a:hlinkClick r:id="rId5"/>
              </a:rPr>
              <a:t>https://aka.ms/ai900-text-analysis</a:t>
            </a:r>
            <a:r>
              <a:rPr lang="en-US" sz="2000" b="1" dirty="0">
                <a:latin typeface="+mn-lt"/>
              </a:rPr>
              <a:t> </a:t>
            </a:r>
          </a:p>
        </p:txBody>
      </p:sp>
    </p:spTree>
    <p:extLst>
      <p:ext uri="{BB962C8B-B14F-4D97-AF65-F5344CB8AC3E}">
        <p14:creationId xmlns:p14="http://schemas.microsoft.com/office/powerpoint/2010/main" val="27787369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Knowledge check</a:t>
            </a:r>
          </a:p>
        </p:txBody>
      </p:sp>
      <p:sp>
        <p:nvSpPr>
          <p:cNvPr id="26" name="Text Placeholder 25">
            <a:extLst>
              <a:ext uri="{FF2B5EF4-FFF2-40B4-BE49-F238E27FC236}">
                <a16:creationId xmlns:a16="http://schemas.microsoft.com/office/drawing/2014/main" id="{22C160AD-8ACB-A008-0404-F3FB530D0DEF}"/>
              </a:ext>
            </a:extLst>
          </p:cNvPr>
          <p:cNvSpPr>
            <a:spLocks noGrp="1"/>
          </p:cNvSpPr>
          <p:nvPr>
            <p:ph type="body" sz="quarter" idx="17"/>
          </p:nvPr>
        </p:nvSpPr>
        <p:spPr>
          <a:xfrm>
            <a:off x="1235075" y="1686415"/>
            <a:ext cx="8778782" cy="215444"/>
          </a:xfrm>
        </p:spPr>
        <p:txBody>
          <a:bodyPr vert="horz" wrap="square" lIns="0" tIns="0" rIns="0" bIns="0" rtlCol="0" anchor="ctr">
            <a:spAutoFit/>
          </a:bodyPr>
          <a:lstStyle/>
          <a:p>
            <a:r>
              <a:rPr lang="en-US" dirty="0"/>
              <a:t>What are some capabilities included in the Azure AI Language service? </a:t>
            </a:r>
          </a:p>
        </p:txBody>
      </p:sp>
      <p:sp>
        <p:nvSpPr>
          <p:cNvPr id="25" name="Text Placeholder 24">
            <a:extLst>
              <a:ext uri="{FF2B5EF4-FFF2-40B4-BE49-F238E27FC236}">
                <a16:creationId xmlns:a16="http://schemas.microsoft.com/office/drawing/2014/main" id="{B6AE18FB-82E5-A633-FB32-F1C232195DDC}"/>
              </a:ext>
            </a:extLst>
          </p:cNvPr>
          <p:cNvSpPr>
            <a:spLocks noGrp="1"/>
          </p:cNvSpPr>
          <p:nvPr>
            <p:ph type="body" sz="quarter" idx="15"/>
          </p:nvPr>
        </p:nvSpPr>
        <p:spPr>
          <a:xfrm>
            <a:off x="1237265" y="1994124"/>
            <a:ext cx="8775098" cy="732508"/>
          </a:xfrm>
        </p:spPr>
        <p:txBody>
          <a:bodyPr vert="horz" wrap="square" lIns="91440" tIns="0" rIns="0" bIns="0" rtlCol="0">
            <a:spAutoFit/>
          </a:bodyPr>
          <a:lstStyle/>
          <a:p>
            <a:r>
              <a:rPr lang="en-US" dirty="0"/>
              <a:t>Translation and bot deployment</a:t>
            </a:r>
          </a:p>
          <a:p>
            <a:r>
              <a:rPr lang="en-US" dirty="0"/>
              <a:t>Speech recognition</a:t>
            </a:r>
          </a:p>
          <a:p>
            <a:r>
              <a:rPr lang="en-US" dirty="0"/>
              <a:t>Text analysis, custom question answering, conversational language understanding </a:t>
            </a:r>
          </a:p>
        </p:txBody>
      </p:sp>
      <p:sp>
        <p:nvSpPr>
          <p:cNvPr id="29" name="Text Placeholder 28">
            <a:extLst>
              <a:ext uri="{FF2B5EF4-FFF2-40B4-BE49-F238E27FC236}">
                <a16:creationId xmlns:a16="http://schemas.microsoft.com/office/drawing/2014/main" id="{0891A4BA-C0DD-E770-A6B0-E4FBFAB3227D}"/>
              </a:ext>
            </a:extLst>
          </p:cNvPr>
          <p:cNvSpPr>
            <a:spLocks noGrp="1"/>
          </p:cNvSpPr>
          <p:nvPr>
            <p:ph type="body" sz="quarter" idx="22"/>
          </p:nvPr>
        </p:nvSpPr>
        <p:spPr>
          <a:xfrm>
            <a:off x="1235075" y="3042690"/>
            <a:ext cx="8778782" cy="430887"/>
          </a:xfrm>
        </p:spPr>
        <p:txBody>
          <a:bodyPr vert="horz" wrap="square" lIns="0" tIns="0" rIns="0" bIns="0" rtlCol="0" anchor="t">
            <a:spAutoFit/>
          </a:bodyPr>
          <a:lstStyle/>
          <a:p>
            <a:r>
              <a:rPr lang="en-US" dirty="0"/>
              <a:t>You want to use the Azure AI Language service to determine the key talking points in a text document. Which feature of the service should you use?</a:t>
            </a:r>
          </a:p>
        </p:txBody>
      </p:sp>
      <p:sp>
        <p:nvSpPr>
          <p:cNvPr id="30" name="Text Placeholder 29">
            <a:extLst>
              <a:ext uri="{FF2B5EF4-FFF2-40B4-BE49-F238E27FC236}">
                <a16:creationId xmlns:a16="http://schemas.microsoft.com/office/drawing/2014/main" id="{933CF623-42EA-3673-85F5-C02FB22C224D}"/>
              </a:ext>
            </a:extLst>
          </p:cNvPr>
          <p:cNvSpPr>
            <a:spLocks noGrp="1"/>
          </p:cNvSpPr>
          <p:nvPr>
            <p:ph type="body" sz="quarter" idx="23"/>
          </p:nvPr>
        </p:nvSpPr>
        <p:spPr>
          <a:xfrm>
            <a:off x="1237265" y="3512513"/>
            <a:ext cx="8775098" cy="215444"/>
          </a:xfrm>
        </p:spPr>
        <p:txBody>
          <a:bodyPr vert="horz" wrap="square" lIns="91440" tIns="0" rIns="0" bIns="0" rtlCol="0">
            <a:spAutoFit/>
          </a:bodyPr>
          <a:lstStyle/>
          <a:p>
            <a:r>
              <a:rPr lang="en-US" dirty="0"/>
              <a:t>Sentiment analysis</a:t>
            </a:r>
          </a:p>
          <a:p>
            <a:r>
              <a:rPr lang="en-US" dirty="0"/>
              <a:t>Key phrase extraction </a:t>
            </a:r>
          </a:p>
          <a:p>
            <a:r>
              <a:rPr lang="en-US" dirty="0"/>
              <a:t>Entity detection</a:t>
            </a:r>
          </a:p>
        </p:txBody>
      </p:sp>
      <p:sp>
        <p:nvSpPr>
          <p:cNvPr id="27" name="Text Placeholder 26">
            <a:extLst>
              <a:ext uri="{FF2B5EF4-FFF2-40B4-BE49-F238E27FC236}">
                <a16:creationId xmlns:a16="http://schemas.microsoft.com/office/drawing/2014/main" id="{A199EB8A-9905-EEFF-0B6B-FC0A7A289C40}"/>
              </a:ext>
            </a:extLst>
          </p:cNvPr>
          <p:cNvSpPr>
            <a:spLocks noGrp="1"/>
          </p:cNvSpPr>
          <p:nvPr>
            <p:ph type="body" sz="quarter" idx="20"/>
          </p:nvPr>
        </p:nvSpPr>
        <p:spPr/>
        <p:txBody>
          <a:bodyPr vert="horz" wrap="square" lIns="0" tIns="0" rIns="0" bIns="0" rtlCol="0" anchor="ctr">
            <a:spAutoFit/>
          </a:bodyPr>
          <a:lstStyle/>
          <a:p>
            <a:r>
              <a:rPr lang="en-US" dirty="0"/>
              <a:t>You want to create a knowledge base for bots. What service would you use? </a:t>
            </a:r>
          </a:p>
        </p:txBody>
      </p:sp>
      <p:sp>
        <p:nvSpPr>
          <p:cNvPr id="28" name="Text Placeholder 27">
            <a:extLst>
              <a:ext uri="{FF2B5EF4-FFF2-40B4-BE49-F238E27FC236}">
                <a16:creationId xmlns:a16="http://schemas.microsoft.com/office/drawing/2014/main" id="{1EFF2288-62B4-252F-BCF6-0C3ECF886C48}"/>
              </a:ext>
            </a:extLst>
          </p:cNvPr>
          <p:cNvSpPr>
            <a:spLocks noGrp="1"/>
          </p:cNvSpPr>
          <p:nvPr>
            <p:ph type="body" sz="quarter" idx="21"/>
          </p:nvPr>
        </p:nvSpPr>
        <p:spPr>
          <a:xfrm>
            <a:off x="1237265" y="4898755"/>
            <a:ext cx="8775098" cy="732508"/>
          </a:xfrm>
        </p:spPr>
        <p:txBody>
          <a:bodyPr vert="horz" wrap="square" lIns="91440" tIns="0" rIns="0" bIns="0" rtlCol="0">
            <a:spAutoFit/>
          </a:bodyPr>
          <a:lstStyle/>
          <a:p>
            <a:r>
              <a:rPr lang="en-US" dirty="0"/>
              <a:t>Conversational Language Understanding with the Azure AI Language service </a:t>
            </a:r>
          </a:p>
          <a:p>
            <a:r>
              <a:rPr lang="en-US" dirty="0"/>
              <a:t>Question Answering with the Azure AI Language service</a:t>
            </a:r>
          </a:p>
          <a:p>
            <a:r>
              <a:rPr lang="en-US" dirty="0"/>
              <a:t>Azure AI Document Intelligence</a:t>
            </a:r>
          </a:p>
        </p:txBody>
      </p:sp>
      <p:sp>
        <p:nvSpPr>
          <p:cNvPr id="66" name="Oval 65">
            <a:extLst>
              <a:ext uri="{FF2B5EF4-FFF2-40B4-BE49-F238E27FC236}">
                <a16:creationId xmlns:a16="http://schemas.microsoft.com/office/drawing/2014/main" id="{429491CD-C3B2-3837-27C9-4284F8934706}"/>
              </a:ext>
              <a:ext uri="{C183D7F6-B498-43B3-948B-1728B52AA6E4}">
                <adec:decorative xmlns:adec="http://schemas.microsoft.com/office/drawing/2017/decorative" val="1"/>
              </a:ext>
            </a:extLst>
          </p:cNvPr>
          <p:cNvSpPr>
            <a:spLocks/>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1</a:t>
            </a:r>
            <a:endParaRPr kumimoji="0" lang="en-IN" sz="1800" b="1" i="0" u="none" strike="noStrike" cap="none" spc="0" normalizeH="0" baseline="0" noProof="0" dirty="0">
              <a:ln>
                <a:noFill/>
              </a:ln>
              <a:solidFill>
                <a:schemeClr val="tx1"/>
              </a:solidFill>
              <a:effectLst/>
              <a:uLnTx/>
              <a:uFillTx/>
            </a:endParaRPr>
          </a:p>
        </p:txBody>
      </p:sp>
      <p:sp>
        <p:nvSpPr>
          <p:cNvPr id="69" name="Graphic 26">
            <a:extLst>
              <a:ext uri="{FF2B5EF4-FFF2-40B4-BE49-F238E27FC236}">
                <a16:creationId xmlns:a16="http://schemas.microsoft.com/office/drawing/2014/main" id="{9029CAB1-81EC-00C9-4A6E-AFB9F6760A4B}"/>
              </a:ext>
              <a:ext uri="{C183D7F6-B498-43B3-948B-1728B52AA6E4}">
                <adec:decorative xmlns:adec="http://schemas.microsoft.com/office/drawing/2017/decorative" val="1"/>
              </a:ext>
            </a:extLst>
          </p:cNvPr>
          <p:cNvSpPr/>
          <p:nvPr/>
        </p:nvSpPr>
        <p:spPr>
          <a:xfrm>
            <a:off x="1278720" y="254085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7" name="Oval 66">
            <a:extLst>
              <a:ext uri="{FF2B5EF4-FFF2-40B4-BE49-F238E27FC236}">
                <a16:creationId xmlns:a16="http://schemas.microsoft.com/office/drawing/2014/main" id="{07E5A33F-92AC-B572-57F6-ADCC4283268B}"/>
              </a:ext>
              <a:ext uri="{C183D7F6-B498-43B3-948B-1728B52AA6E4}">
                <adec:decorative xmlns:adec="http://schemas.microsoft.com/office/drawing/2017/decorative" val="1"/>
              </a:ext>
            </a:extLst>
          </p:cNvPr>
          <p:cNvSpPr>
            <a:spLocks/>
          </p:cNvSpPr>
          <p:nvPr/>
        </p:nvSpPr>
        <p:spPr bwMode="auto">
          <a:xfrm>
            <a:off x="722582" y="3042690"/>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2</a:t>
            </a:r>
            <a:endParaRPr kumimoji="0" lang="en-IN" sz="1800" b="1" i="0" u="none" strike="noStrike" cap="none" spc="0" normalizeH="0" baseline="0" noProof="0" dirty="0">
              <a:ln>
                <a:noFill/>
              </a:ln>
              <a:solidFill>
                <a:schemeClr val="tx1"/>
              </a:solidFill>
              <a:effectLst/>
              <a:uLnTx/>
              <a:uFillTx/>
            </a:endParaRPr>
          </a:p>
        </p:txBody>
      </p:sp>
      <p:sp>
        <p:nvSpPr>
          <p:cNvPr id="70" name="Graphic 26">
            <a:extLst>
              <a:ext uri="{FF2B5EF4-FFF2-40B4-BE49-F238E27FC236}">
                <a16:creationId xmlns:a16="http://schemas.microsoft.com/office/drawing/2014/main" id="{9733884D-F1B0-55B1-F42C-A14A73B5DCD5}"/>
              </a:ext>
              <a:ext uri="{C183D7F6-B498-43B3-948B-1728B52AA6E4}">
                <adec:decorative xmlns:adec="http://schemas.microsoft.com/office/drawing/2017/decorative" val="1"/>
              </a:ext>
            </a:extLst>
          </p:cNvPr>
          <p:cNvSpPr>
            <a:spLocks/>
          </p:cNvSpPr>
          <p:nvPr/>
        </p:nvSpPr>
        <p:spPr>
          <a:xfrm>
            <a:off x="1278720" y="380381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8" name="Oval 67">
            <a:extLst>
              <a:ext uri="{FF2B5EF4-FFF2-40B4-BE49-F238E27FC236}">
                <a16:creationId xmlns:a16="http://schemas.microsoft.com/office/drawing/2014/main" id="{06A7EC4F-5D7F-5955-2CF0-020BDF17665B}"/>
              </a:ext>
              <a:ext uri="{C183D7F6-B498-43B3-948B-1728B52AA6E4}">
                <adec:decorative xmlns:adec="http://schemas.microsoft.com/office/drawing/2017/decorative" val="1"/>
              </a:ext>
            </a:extLst>
          </p:cNvPr>
          <p:cNvSpPr>
            <a:spLocks/>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3</a:t>
            </a:r>
            <a:endParaRPr kumimoji="0" lang="en-IN" sz="1800" b="1" i="0" u="none" strike="noStrike" cap="none" spc="0" normalizeH="0" baseline="0" noProof="0" dirty="0">
              <a:ln>
                <a:noFill/>
              </a:ln>
              <a:solidFill>
                <a:schemeClr val="tx1"/>
              </a:solidFill>
              <a:effectLst/>
              <a:uLnTx/>
              <a:uFillTx/>
            </a:endParaRPr>
          </a:p>
        </p:txBody>
      </p:sp>
      <p:sp>
        <p:nvSpPr>
          <p:cNvPr id="71" name="Graphic 26">
            <a:extLst>
              <a:ext uri="{FF2B5EF4-FFF2-40B4-BE49-F238E27FC236}">
                <a16:creationId xmlns:a16="http://schemas.microsoft.com/office/drawing/2014/main" id="{8BE2220C-5BD2-F1B8-A6C6-04D9DD956E94}"/>
              </a:ext>
              <a:ext uri="{C183D7F6-B498-43B3-948B-1728B52AA6E4}">
                <adec:decorative xmlns:adec="http://schemas.microsoft.com/office/drawing/2017/decorative" val="1"/>
              </a:ext>
            </a:extLst>
          </p:cNvPr>
          <p:cNvSpPr>
            <a:spLocks/>
          </p:cNvSpPr>
          <p:nvPr/>
        </p:nvSpPr>
        <p:spPr>
          <a:xfrm>
            <a:off x="1278720" y="518658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Summary</a:t>
            </a:r>
          </a:p>
        </p:txBody>
      </p:sp>
      <p:sp>
        <p:nvSpPr>
          <p:cNvPr id="37" name="Text Placeholder 6">
            <a:extLst>
              <a:ext uri="{FF2B5EF4-FFF2-40B4-BE49-F238E27FC236}">
                <a16:creationId xmlns:a16="http://schemas.microsoft.com/office/drawing/2014/main" id="{A2AAE6D1-E44D-C019-9DB3-AA8C26C9952D}"/>
              </a:ext>
            </a:extLst>
          </p:cNvPr>
          <p:cNvSpPr>
            <a:spLocks noGrp="1"/>
          </p:cNvSpPr>
          <p:nvPr>
            <p:ph type="body" sz="quarter" idx="17"/>
          </p:nvPr>
        </p:nvSpPr>
        <p:spPr>
          <a:xfrm>
            <a:off x="4356039" y="1926472"/>
            <a:ext cx="5364224" cy="307777"/>
          </a:xfrm>
        </p:spPr>
        <p:txBody>
          <a:bodyPr>
            <a:spAutoFit/>
          </a:bodyPr>
          <a:lstStyle/>
          <a:p>
            <a:r>
              <a:rPr lang="en-US" sz="2000" dirty="0"/>
              <a:t>Natural Language </a:t>
            </a:r>
            <a:r>
              <a:rPr lang="en-US" sz="2000"/>
              <a:t>Processing concepts</a:t>
            </a:r>
            <a:endParaRPr lang="en-US" sz="2000" dirty="0"/>
          </a:p>
        </p:txBody>
      </p:sp>
      <p:sp>
        <p:nvSpPr>
          <p:cNvPr id="38" name="Text Placeholder 8">
            <a:extLst>
              <a:ext uri="{FF2B5EF4-FFF2-40B4-BE49-F238E27FC236}">
                <a16:creationId xmlns:a16="http://schemas.microsoft.com/office/drawing/2014/main" id="{A1776D6D-C8BD-18D2-C47F-9EE74EEB4DB0}"/>
              </a:ext>
            </a:extLst>
          </p:cNvPr>
          <p:cNvSpPr>
            <a:spLocks noGrp="1"/>
          </p:cNvSpPr>
          <p:nvPr>
            <p:ph type="body" sz="quarter" idx="34"/>
          </p:nvPr>
        </p:nvSpPr>
        <p:spPr>
          <a:xfrm>
            <a:off x="4356039" y="2355573"/>
            <a:ext cx="6337361" cy="892552"/>
          </a:xfrm>
          <a:noFill/>
        </p:spPr>
        <p:txBody>
          <a:bodyPr wrap="square" lIns="0" tIns="0" rIns="0" bIns="0">
            <a:spAutoFit/>
          </a:bodyPr>
          <a:lstStyle/>
          <a:p>
            <a:pPr marL="285750" indent="-285750" defTabSz="914367">
              <a:spcBef>
                <a:spcPts val="0"/>
              </a:spcBef>
              <a:spcAft>
                <a:spcPts val="600"/>
              </a:spcAft>
              <a:buFont typeface="Arial" panose="020B0604020202020204" pitchFamily="34" charset="0"/>
              <a:buChar char="•"/>
            </a:pPr>
            <a:r>
              <a:rPr lang="en-US" dirty="0">
                <a:latin typeface="+mn-lt"/>
                <a:cs typeface="+mn-cs"/>
              </a:rPr>
              <a:t>What is Natural Language Processing?</a:t>
            </a:r>
          </a:p>
          <a:p>
            <a:pPr marL="285750" indent="-285750" defTabSz="914367">
              <a:spcBef>
                <a:spcPts val="0"/>
              </a:spcBef>
              <a:spcAft>
                <a:spcPts val="600"/>
              </a:spcAft>
              <a:buFont typeface="Arial" panose="020B0604020202020204" pitchFamily="34" charset="0"/>
              <a:buChar char="•"/>
            </a:pPr>
            <a:r>
              <a:rPr lang="en-US" dirty="0">
                <a:latin typeface="+mn-lt"/>
                <a:cs typeface="+mn-cs"/>
              </a:rPr>
              <a:t>What is Conversational AI?</a:t>
            </a:r>
          </a:p>
          <a:p>
            <a:pPr marL="285750" indent="-285750" defTabSz="914367">
              <a:spcBef>
                <a:spcPts val="0"/>
              </a:spcBef>
              <a:spcAft>
                <a:spcPts val="600"/>
              </a:spcAft>
              <a:buFont typeface="Arial" panose="020B0604020202020204" pitchFamily="34" charset="0"/>
              <a:buChar char="•"/>
            </a:pPr>
            <a:r>
              <a:rPr lang="en-US" dirty="0">
                <a:latin typeface="+mn-lt"/>
                <a:cs typeface="+mn-cs"/>
              </a:rPr>
              <a:t>Natural Language Processing and conversational AI in Azure</a:t>
            </a:r>
          </a:p>
        </p:txBody>
      </p:sp>
      <p:grpSp>
        <p:nvGrpSpPr>
          <p:cNvPr id="2" name="Group 1">
            <a:extLst>
              <a:ext uri="{FF2B5EF4-FFF2-40B4-BE49-F238E27FC236}">
                <a16:creationId xmlns:a16="http://schemas.microsoft.com/office/drawing/2014/main" id="{0CBF5E66-2655-1830-829B-10B2E7767161}"/>
              </a:ext>
              <a:ext uri="{C183D7F6-B498-43B3-948B-1728B52AA6E4}">
                <adec:decorative xmlns:adec="http://schemas.microsoft.com/office/drawing/2017/decorative" val="1"/>
              </a:ext>
            </a:extLst>
          </p:cNvPr>
          <p:cNvGrpSpPr>
            <a:grpSpLocks/>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A17F5E69-3F48-7686-3A73-88E753BE9FA4}"/>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F6F5DE63-0443-EB98-5051-F180B355D3B8}"/>
                </a:ext>
              </a:extLst>
            </p:cNvPr>
            <p:cNvPicPr/>
            <p:nvPr/>
          </p:nvPicPr>
          <p:blipFill>
            <a:blip r:embed="rId3"/>
            <a:srcRect/>
            <a:stretch/>
          </p:blipFill>
          <p:spPr>
            <a:xfrm>
              <a:off x="5749602" y="2325202"/>
              <a:ext cx="692796" cy="692796"/>
            </a:xfrm>
            <a:prstGeom prst="rect">
              <a:avLst/>
            </a:prstGeom>
            <a:noFill/>
          </p:spPr>
        </p:pic>
      </p:grpSp>
      <p:sp>
        <p:nvSpPr>
          <p:cNvPr id="39" name="Text Placeholder 6">
            <a:extLst>
              <a:ext uri="{FF2B5EF4-FFF2-40B4-BE49-F238E27FC236}">
                <a16:creationId xmlns:a16="http://schemas.microsoft.com/office/drawing/2014/main" id="{42F33AF4-CE7B-36A0-292E-2BFC5E315D99}"/>
              </a:ext>
            </a:extLst>
          </p:cNvPr>
          <p:cNvSpPr txBox="1">
            <a:spLocks/>
          </p:cNvSpPr>
          <p:nvPr/>
        </p:nvSpPr>
        <p:spPr>
          <a:xfrm>
            <a:off x="4356038" y="3659844"/>
            <a:ext cx="6156071"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Natural Language Processing capabilities in Azure</a:t>
            </a:r>
          </a:p>
        </p:txBody>
      </p:sp>
      <p:sp>
        <p:nvSpPr>
          <p:cNvPr id="40" name="TextBox 39">
            <a:extLst>
              <a:ext uri="{FF2B5EF4-FFF2-40B4-BE49-F238E27FC236}">
                <a16:creationId xmlns:a16="http://schemas.microsoft.com/office/drawing/2014/main" id="{EB587FBB-F787-8AD2-5B74-5F6BE3340892}"/>
              </a:ext>
            </a:extLst>
          </p:cNvPr>
          <p:cNvSpPr txBox="1">
            <a:spLocks/>
          </p:cNvSpPr>
          <p:nvPr/>
        </p:nvSpPr>
        <p:spPr>
          <a:xfrm>
            <a:off x="4356039" y="4087001"/>
            <a:ext cx="5364224" cy="1538883"/>
          </a:xfrm>
          <a:prstGeom prst="rect">
            <a:avLst/>
          </a:prstGeom>
          <a:noFill/>
        </p:spPr>
        <p:txBody>
          <a:bodyPr wrap="square" lIns="0" tIns="0" rIns="0" bIns="0">
            <a:spAutoFit/>
          </a:bodyPr>
          <a:lstStyle/>
          <a:p>
            <a:pPr marL="231775" indent="-231775">
              <a:spcAft>
                <a:spcPts val="600"/>
              </a:spcAft>
              <a:buSzPct val="90000"/>
              <a:buFont typeface="Arial" panose="020B0604020202020204" pitchFamily="34" charset="0"/>
              <a:buChar char="•"/>
            </a:pPr>
            <a:r>
              <a:rPr lang="en-US" sz="1600" dirty="0"/>
              <a:t>Analyzing text</a:t>
            </a:r>
          </a:p>
          <a:p>
            <a:pPr marL="231775" indent="-231775">
              <a:spcAft>
                <a:spcPts val="600"/>
              </a:spcAft>
              <a:buSzPct val="90000"/>
              <a:buFont typeface="Arial" panose="020B0604020202020204" pitchFamily="34" charset="0"/>
              <a:buChar char="•"/>
            </a:pPr>
            <a:r>
              <a:rPr lang="en-US" sz="1600" dirty="0"/>
              <a:t>Speech recognition and synthesis</a:t>
            </a:r>
          </a:p>
          <a:p>
            <a:pPr marL="231775" indent="-231775">
              <a:spcAft>
                <a:spcPts val="600"/>
              </a:spcAft>
              <a:buSzPct val="90000"/>
              <a:buFont typeface="Arial" panose="020B0604020202020204" pitchFamily="34" charset="0"/>
              <a:buChar char="•"/>
            </a:pPr>
            <a:r>
              <a:rPr lang="en-US" sz="1600" dirty="0"/>
              <a:t>Conversational language understanding</a:t>
            </a:r>
          </a:p>
          <a:p>
            <a:pPr marL="231775" indent="-231775">
              <a:spcAft>
                <a:spcPts val="600"/>
              </a:spcAft>
              <a:buSzPct val="90000"/>
              <a:buFont typeface="Arial" panose="020B0604020202020204" pitchFamily="34" charset="0"/>
              <a:buChar char="•"/>
            </a:pPr>
            <a:r>
              <a:rPr lang="en-US" sz="1600" dirty="0"/>
              <a:t>Question answering</a:t>
            </a:r>
          </a:p>
          <a:p>
            <a:pPr marL="231775" indent="-231775">
              <a:spcAft>
                <a:spcPts val="600"/>
              </a:spcAft>
              <a:buSzPct val="90000"/>
              <a:buFont typeface="Arial" panose="020B0604020202020204" pitchFamily="34" charset="0"/>
              <a:buChar char="•"/>
            </a:pPr>
            <a:r>
              <a:rPr lang="en-US" sz="1600" dirty="0"/>
              <a:t>Azure Bot service</a:t>
            </a:r>
          </a:p>
        </p:txBody>
      </p:sp>
    </p:spTree>
    <p:extLst>
      <p:ext uri="{BB962C8B-B14F-4D97-AF65-F5344CB8AC3E}">
        <p14:creationId xmlns:p14="http://schemas.microsoft.com/office/powerpoint/2010/main" val="6015554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References</a:t>
            </a:r>
          </a:p>
        </p:txBody>
      </p:sp>
      <p:sp>
        <p:nvSpPr>
          <p:cNvPr id="3" name="Oval 2">
            <a:extLst>
              <a:ext uri="{FF2B5EF4-FFF2-40B4-BE49-F238E27FC236}">
                <a16:creationId xmlns:a16="http://schemas.microsoft.com/office/drawing/2014/main" id="{28DB51EB-FFC4-B700-5863-DA665A78B2E8}"/>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38A6E3D5-8219-859E-F259-EFAABF7100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7" name="TextBox 6">
            <a:extLst>
              <a:ext uri="{FF2B5EF4-FFF2-40B4-BE49-F238E27FC236}">
                <a16:creationId xmlns:a16="http://schemas.microsoft.com/office/drawing/2014/main" id="{0F609151-DAAF-E11E-4C7C-E498D45B5572}"/>
              </a:ext>
            </a:extLst>
          </p:cNvPr>
          <p:cNvSpPr txBox="1"/>
          <p:nvPr/>
        </p:nvSpPr>
        <p:spPr>
          <a:xfrm>
            <a:off x="756444" y="1579878"/>
            <a:ext cx="5429250" cy="3693319"/>
          </a:xfrm>
          <a:prstGeom prst="rect">
            <a:avLst/>
          </a:prstGeom>
          <a:noFill/>
        </p:spPr>
        <p:txBody>
          <a:bodyPr wrap="square" lIns="0" tIns="0" rIns="0" bIns="0" rtlCol="0">
            <a:spAutoFit/>
          </a:bodyPr>
          <a:lstStyle/>
          <a:p>
            <a:pPr algn="l"/>
            <a:r>
              <a:rPr lang="en-US" sz="2000" dirty="0"/>
              <a:t>Read more about: </a:t>
            </a:r>
          </a:p>
          <a:p>
            <a:pPr marL="285750" indent="-285750" algn="l">
              <a:buFont typeface="Arial" panose="020B0604020202020204" pitchFamily="34" charset="0"/>
              <a:buChar char="•"/>
            </a:pPr>
            <a:r>
              <a:rPr lang="en-US" sz="2000" dirty="0"/>
              <a:t>Fundamentals of Text Analysis with the Language Service</a:t>
            </a:r>
          </a:p>
          <a:p>
            <a:pPr marL="285750" indent="-285750" algn="l">
              <a:buFont typeface="Arial" panose="020B0604020202020204" pitchFamily="34" charset="0"/>
              <a:buChar char="•"/>
            </a:pPr>
            <a:r>
              <a:rPr lang="en-US" sz="2000" dirty="0"/>
              <a:t>Fundamentals of Question Answering with the Language Service</a:t>
            </a:r>
          </a:p>
          <a:p>
            <a:pPr marL="285750" indent="-285750" algn="l">
              <a:buFont typeface="Arial" panose="020B0604020202020204" pitchFamily="34" charset="0"/>
              <a:buChar char="•"/>
            </a:pPr>
            <a:r>
              <a:rPr lang="en-US" sz="2000" dirty="0"/>
              <a:t>Fundamentals of Conversational Language Understanding</a:t>
            </a:r>
          </a:p>
          <a:p>
            <a:pPr marL="285750" indent="-285750" algn="l">
              <a:buFont typeface="Arial" panose="020B0604020202020204" pitchFamily="34" charset="0"/>
              <a:buChar char="•"/>
            </a:pPr>
            <a:r>
              <a:rPr lang="en-US" sz="2000" dirty="0"/>
              <a:t>Fundamentals of Azure AI Speech</a:t>
            </a:r>
          </a:p>
          <a:p>
            <a:pPr algn="l"/>
            <a:endParaRPr lang="en-US" sz="2000" dirty="0"/>
          </a:p>
          <a:p>
            <a:r>
              <a:rPr lang="en-US" sz="2000" dirty="0"/>
              <a:t>Through the content on Learn: </a:t>
            </a:r>
            <a:r>
              <a:rPr lang="en-US" sz="2000" dirty="0">
                <a:hlinkClick r:id="rId5"/>
              </a:rPr>
              <a:t>Microsoft Azure AI Fundamentals: Natural Language Processing - Training | Microsoft Learn</a:t>
            </a:r>
            <a:endParaRPr lang="en-US" sz="2000" dirty="0"/>
          </a:p>
        </p:txBody>
      </p:sp>
    </p:spTree>
    <p:extLst>
      <p:ext uri="{BB962C8B-B14F-4D97-AF65-F5344CB8AC3E}">
        <p14:creationId xmlns:p14="http://schemas.microsoft.com/office/powerpoint/2010/main" val="3398430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n-US" dirty="0"/>
              <a:t>Agenda</a:t>
            </a:r>
          </a:p>
        </p:txBody>
      </p:sp>
      <p:sp>
        <p:nvSpPr>
          <p:cNvPr id="8" name="Text Placeholder 7">
            <a:extLst>
              <a:ext uri="{FF2B5EF4-FFF2-40B4-BE49-F238E27FC236}">
                <a16:creationId xmlns:a16="http://schemas.microsoft.com/office/drawing/2014/main" id="{E7F41EB0-FB83-7DE9-BBB3-F99624014F01}"/>
              </a:ext>
            </a:extLst>
          </p:cNvPr>
          <p:cNvSpPr>
            <a:spLocks noGrp="1"/>
          </p:cNvSpPr>
          <p:nvPr>
            <p:ph type="body" sz="quarter" idx="15"/>
          </p:nvPr>
        </p:nvSpPr>
        <p:spPr>
          <a:xfrm>
            <a:off x="586389" y="1818177"/>
            <a:ext cx="8435063" cy="769441"/>
          </a:xfrm>
        </p:spPr>
        <p:txBody>
          <a:bodyPr vert="horz" wrap="square" lIns="0" tIns="0" rIns="0" bIns="0" rtlCol="0">
            <a:spAutoFit/>
          </a:bodyPr>
          <a:lstStyle/>
          <a:p>
            <a:pPr marL="339725" lvl="1" indent="-339725">
              <a:spcBef>
                <a:spcPts val="0"/>
              </a:spcBef>
              <a:spcAft>
                <a:spcPts val="1200"/>
              </a:spcAft>
            </a:pPr>
            <a:r>
              <a:rPr lang="en-US" sz="2000" dirty="0"/>
              <a:t>Natural Language Processing concepts</a:t>
            </a:r>
          </a:p>
          <a:p>
            <a:pPr marL="339725" lvl="1" indent="-339725">
              <a:spcBef>
                <a:spcPts val="0"/>
              </a:spcBef>
              <a:spcAft>
                <a:spcPts val="1200"/>
              </a:spcAft>
            </a:pPr>
            <a:r>
              <a:rPr lang="en-US" sz="2000" dirty="0"/>
              <a:t>Natural Language Processing capabilities in Azure</a:t>
            </a:r>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F79593F-BD06-734C-B0AD-80474CBB00AE}"/>
              </a:ext>
            </a:extLst>
          </p:cNvPr>
          <p:cNvSpPr>
            <a:spLocks noGrp="1"/>
          </p:cNvSpPr>
          <p:nvPr>
            <p:ph type="title"/>
          </p:nvPr>
        </p:nvSpPr>
        <p:spPr/>
        <p:txBody>
          <a:bodyPr/>
          <a:lstStyle/>
          <a:p>
            <a:r>
              <a:rPr lang="en-US" sz="2000" dirty="0">
                <a:solidFill>
                  <a:schemeClr val="bg1"/>
                </a:solidFill>
              </a:rPr>
              <a:t>Closing slide</a:t>
            </a:r>
            <a:endParaRPr lang="en-IN" dirty="0"/>
          </a:p>
        </p:txBody>
      </p:sp>
    </p:spTree>
    <p:extLst>
      <p:ext uri="{BB962C8B-B14F-4D97-AF65-F5344CB8AC3E}">
        <p14:creationId xmlns:p14="http://schemas.microsoft.com/office/powerpoint/2010/main" val="606170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Learning Objectives</a:t>
            </a:r>
          </a:p>
        </p:txBody>
      </p:sp>
      <p:sp>
        <p:nvSpPr>
          <p:cNvPr id="2" name="Text Placeholder 2">
            <a:extLst>
              <a:ext uri="{FF2B5EF4-FFF2-40B4-BE49-F238E27FC236}">
                <a16:creationId xmlns:a16="http://schemas.microsoft.com/office/drawing/2014/main" id="{D0E04FB3-AD7F-A605-A9D9-C305AA3329E5}"/>
              </a:ext>
            </a:extLst>
          </p:cNvPr>
          <p:cNvSpPr txBox="1">
            <a:spLocks/>
          </p:cNvSpPr>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After completing this module, you will be able to:</a:t>
            </a:r>
          </a:p>
        </p:txBody>
      </p:sp>
      <p:sp>
        <p:nvSpPr>
          <p:cNvPr id="80" name="Oval 79">
            <a:extLst>
              <a:ext uri="{FF2B5EF4-FFF2-40B4-BE49-F238E27FC236}">
                <a16:creationId xmlns:a16="http://schemas.microsoft.com/office/drawing/2014/main" id="{71DB8D22-926F-853E-F0C8-764493609A16}"/>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1</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3" y="1658721"/>
            <a:ext cx="609414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a:rPr>
              <a:t>Recognize when Natural Language processing and conversational AI can be used.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97">
            <a:extLst>
              <a:ext uri="{FF2B5EF4-FFF2-40B4-BE49-F238E27FC236}">
                <a16:creationId xmlns:a16="http://schemas.microsoft.com/office/drawing/2014/main" id="{FB9D4D78-EC2D-5052-0537-EF8AA477E116}"/>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2</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3" y="2707277"/>
            <a:ext cx="609414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a:rPr>
              <a:t>Identify Azure AI services that include natural language processing.</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p:txBody>
      </p:sp>
      <p:sp>
        <p:nvSpPr>
          <p:cNvPr id="101" name="Oval 100">
            <a:extLst>
              <a:ext uri="{FF2B5EF4-FFF2-40B4-BE49-F238E27FC236}">
                <a16:creationId xmlns:a16="http://schemas.microsoft.com/office/drawing/2014/main" id="{E06C7E83-F806-C0D7-C7A7-6090B76A879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3</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3440"/>
            <a:ext cx="729661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 text analysis for yourself. </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6345239" cy="1107996"/>
          </a:xfrm>
        </p:spPr>
        <p:txBody>
          <a:bodyPr/>
          <a:lstStyle/>
          <a:p>
            <a:r>
              <a:rPr lang="en-US" sz="3600" dirty="0"/>
              <a:t>Natural Language Processing Concepts</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en-US" dirty="0"/>
              <a:t>What is natural language processing?</a:t>
            </a:r>
          </a:p>
        </p:txBody>
      </p:sp>
      <p:grpSp>
        <p:nvGrpSpPr>
          <p:cNvPr id="3" name="Group 2" descr="An image showing how raw text is preprocessed through tokenization and used to train language models. These language models can be used for a variety of tasks from opinion mining to conversational AI.">
            <a:extLst>
              <a:ext uri="{FF2B5EF4-FFF2-40B4-BE49-F238E27FC236}">
                <a16:creationId xmlns:a16="http://schemas.microsoft.com/office/drawing/2014/main" id="{2B683711-3896-CC7E-B407-CD951965E300}"/>
              </a:ext>
            </a:extLst>
          </p:cNvPr>
          <p:cNvGrpSpPr/>
          <p:nvPr/>
        </p:nvGrpSpPr>
        <p:grpSpPr>
          <a:xfrm>
            <a:off x="371128" y="1253138"/>
            <a:ext cx="10985495" cy="5082839"/>
            <a:chOff x="371128" y="1253138"/>
            <a:chExt cx="10985495" cy="5082839"/>
          </a:xfrm>
        </p:grpSpPr>
        <p:grpSp>
          <p:nvGrpSpPr>
            <p:cNvPr id="22" name="Group 21" descr="Icon depicting raw text">
              <a:extLst>
                <a:ext uri="{FF2B5EF4-FFF2-40B4-BE49-F238E27FC236}">
                  <a16:creationId xmlns:a16="http://schemas.microsoft.com/office/drawing/2014/main" id="{CB764A40-2EB9-FD85-DC65-7131A6C687A8}"/>
                </a:ext>
              </a:extLst>
            </p:cNvPr>
            <p:cNvGrpSpPr/>
            <p:nvPr/>
          </p:nvGrpSpPr>
          <p:grpSpPr>
            <a:xfrm>
              <a:off x="371128" y="2496019"/>
              <a:ext cx="1989039" cy="2194472"/>
              <a:chOff x="444280" y="1428133"/>
              <a:chExt cx="1989039" cy="2194472"/>
            </a:xfrm>
          </p:grpSpPr>
          <p:grpSp>
            <p:nvGrpSpPr>
              <p:cNvPr id="9" name="Group 8">
                <a:extLst>
                  <a:ext uri="{FF2B5EF4-FFF2-40B4-BE49-F238E27FC236}">
                    <a16:creationId xmlns:a16="http://schemas.microsoft.com/office/drawing/2014/main" id="{7E5CE0BA-9F4A-5CBB-5CBA-E05629F9E04B}"/>
                  </a:ext>
                </a:extLst>
              </p:cNvPr>
              <p:cNvGrpSpPr/>
              <p:nvPr/>
            </p:nvGrpSpPr>
            <p:grpSpPr>
              <a:xfrm>
                <a:off x="883919" y="1428133"/>
                <a:ext cx="1549400" cy="1549400"/>
                <a:chOff x="883919" y="1428133"/>
                <a:chExt cx="1549400" cy="1549400"/>
              </a:xfrm>
            </p:grpSpPr>
            <p:sp>
              <p:nvSpPr>
                <p:cNvPr id="6" name="Rectangle 5">
                  <a:extLst>
                    <a:ext uri="{FF2B5EF4-FFF2-40B4-BE49-F238E27FC236}">
                      <a16:creationId xmlns:a16="http://schemas.microsoft.com/office/drawing/2014/main" id="{F52E99D2-C2CC-FFEF-6888-DA2A14539CBF}"/>
                    </a:ext>
                  </a:extLst>
                </p:cNvPr>
                <p:cNvSpPr/>
                <p:nvPr/>
              </p:nvSpPr>
              <p:spPr bwMode="auto">
                <a:xfrm>
                  <a:off x="1170432" y="1931213"/>
                  <a:ext cx="965606" cy="885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Document outline">
                  <a:extLst>
                    <a:ext uri="{FF2B5EF4-FFF2-40B4-BE49-F238E27FC236}">
                      <a16:creationId xmlns:a16="http://schemas.microsoft.com/office/drawing/2014/main" id="{192BF3F7-D7BA-850E-9C4F-27C4921D53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nvGrpSpPr>
              <p:cNvPr id="13" name="Group 12">
                <a:extLst>
                  <a:ext uri="{FF2B5EF4-FFF2-40B4-BE49-F238E27FC236}">
                    <a16:creationId xmlns:a16="http://schemas.microsoft.com/office/drawing/2014/main" id="{222BAC2A-2F98-0BD9-9322-0DCA16949CC6}"/>
                  </a:ext>
                </a:extLst>
              </p:cNvPr>
              <p:cNvGrpSpPr/>
              <p:nvPr/>
            </p:nvGrpSpPr>
            <p:grpSpPr>
              <a:xfrm>
                <a:off x="628742" y="1722731"/>
                <a:ext cx="1549400" cy="1549400"/>
                <a:chOff x="883919" y="1428133"/>
                <a:chExt cx="1549400" cy="1549400"/>
              </a:xfrm>
            </p:grpSpPr>
            <p:sp>
              <p:nvSpPr>
                <p:cNvPr id="14" name="Rectangle 13">
                  <a:extLst>
                    <a:ext uri="{FF2B5EF4-FFF2-40B4-BE49-F238E27FC236}">
                      <a16:creationId xmlns:a16="http://schemas.microsoft.com/office/drawing/2014/main" id="{DF00EC49-190D-BE03-460D-65ADAB39CC85}"/>
                    </a:ext>
                  </a:extLst>
                </p:cNvPr>
                <p:cNvSpPr/>
                <p:nvPr/>
              </p:nvSpPr>
              <p:spPr bwMode="auto">
                <a:xfrm>
                  <a:off x="1170432" y="1563463"/>
                  <a:ext cx="965606" cy="1252889"/>
                </a:xfrm>
                <a:custGeom>
                  <a:avLst/>
                  <a:gdLst>
                    <a:gd name="connsiteX0" fmla="*/ 0 w 965606"/>
                    <a:gd name="connsiteY0" fmla="*/ 0 h 1252889"/>
                    <a:gd name="connsiteX1" fmla="*/ 965606 w 965606"/>
                    <a:gd name="connsiteY1" fmla="*/ 0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06" h="1252889">
                      <a:moveTo>
                        <a:pt x="0" y="0"/>
                      </a:moveTo>
                      <a:cubicBezTo>
                        <a:pt x="268224" y="53645"/>
                        <a:pt x="580338" y="-9754"/>
                        <a:pt x="804671" y="160934"/>
                      </a:cubicBezTo>
                      <a:cubicBezTo>
                        <a:pt x="989989" y="378615"/>
                        <a:pt x="911961" y="888904"/>
                        <a:pt x="965606" y="1252889"/>
                      </a:cubicBezTo>
                      <a:lnTo>
                        <a:pt x="0" y="125288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Document outline">
                  <a:extLst>
                    <a:ext uri="{FF2B5EF4-FFF2-40B4-BE49-F238E27FC236}">
                      <a16:creationId xmlns:a16="http://schemas.microsoft.com/office/drawing/2014/main" id="{76F338F7-EC5C-DE08-779B-C019FE3A1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nvGrpSpPr>
              <p:cNvPr id="17" name="Group 16">
                <a:extLst>
                  <a:ext uri="{FF2B5EF4-FFF2-40B4-BE49-F238E27FC236}">
                    <a16:creationId xmlns:a16="http://schemas.microsoft.com/office/drawing/2014/main" id="{4862B69B-C373-F31E-C060-3C55963BA34D}"/>
                  </a:ext>
                </a:extLst>
              </p:cNvPr>
              <p:cNvGrpSpPr/>
              <p:nvPr/>
            </p:nvGrpSpPr>
            <p:grpSpPr>
              <a:xfrm>
                <a:off x="444280" y="2073205"/>
                <a:ext cx="1549400" cy="1549400"/>
                <a:chOff x="883919" y="1428133"/>
                <a:chExt cx="1549400" cy="1549400"/>
              </a:xfrm>
            </p:grpSpPr>
            <p:sp>
              <p:nvSpPr>
                <p:cNvPr id="18" name="Rectangle 13">
                  <a:extLst>
                    <a:ext uri="{FF2B5EF4-FFF2-40B4-BE49-F238E27FC236}">
                      <a16:creationId xmlns:a16="http://schemas.microsoft.com/office/drawing/2014/main" id="{6FBC24BF-731B-F2F4-07CA-085D07416B78}"/>
                    </a:ext>
                  </a:extLst>
                </p:cNvPr>
                <p:cNvSpPr/>
                <p:nvPr/>
              </p:nvSpPr>
              <p:spPr bwMode="auto">
                <a:xfrm>
                  <a:off x="1170432" y="1563463"/>
                  <a:ext cx="965606" cy="1252889"/>
                </a:xfrm>
                <a:custGeom>
                  <a:avLst/>
                  <a:gdLst>
                    <a:gd name="connsiteX0" fmla="*/ 0 w 965606"/>
                    <a:gd name="connsiteY0" fmla="*/ 0 h 1252889"/>
                    <a:gd name="connsiteX1" fmla="*/ 965606 w 965606"/>
                    <a:gd name="connsiteY1" fmla="*/ 0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06" h="1252889">
                      <a:moveTo>
                        <a:pt x="0" y="0"/>
                      </a:moveTo>
                      <a:cubicBezTo>
                        <a:pt x="268224" y="53645"/>
                        <a:pt x="580338" y="-9754"/>
                        <a:pt x="804671" y="160934"/>
                      </a:cubicBezTo>
                      <a:cubicBezTo>
                        <a:pt x="989989" y="378615"/>
                        <a:pt x="911961" y="888904"/>
                        <a:pt x="965606" y="1252889"/>
                      </a:cubicBezTo>
                      <a:lnTo>
                        <a:pt x="0" y="125288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descr="Document outline">
                  <a:extLst>
                    <a:ext uri="{FF2B5EF4-FFF2-40B4-BE49-F238E27FC236}">
                      <a16:creationId xmlns:a16="http://schemas.microsoft.com/office/drawing/2014/main" id="{458C8EF9-2E91-0CA6-D52E-9FF20E3D2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sp>
          <p:nvSpPr>
            <p:cNvPr id="27" name="TextBox 26">
              <a:extLst>
                <a:ext uri="{FF2B5EF4-FFF2-40B4-BE49-F238E27FC236}">
                  <a16:creationId xmlns:a16="http://schemas.microsoft.com/office/drawing/2014/main" id="{F1E0ECD8-F0DC-94BB-9D52-AD6EE0EEE39C}"/>
                </a:ext>
              </a:extLst>
            </p:cNvPr>
            <p:cNvSpPr txBox="1"/>
            <p:nvPr/>
          </p:nvSpPr>
          <p:spPr>
            <a:xfrm>
              <a:off x="789048" y="4634615"/>
              <a:ext cx="865430" cy="276999"/>
            </a:xfrm>
            <a:prstGeom prst="rect">
              <a:avLst/>
            </a:prstGeom>
            <a:noFill/>
          </p:spPr>
          <p:txBody>
            <a:bodyPr wrap="none" lIns="0" tIns="0" rIns="0" bIns="0" rtlCol="0">
              <a:spAutoFit/>
            </a:bodyPr>
            <a:lstStyle/>
            <a:p>
              <a:pPr algn="l"/>
              <a:r>
                <a:rPr lang="en-US" sz="1800" dirty="0"/>
                <a:t>Raw text</a:t>
              </a:r>
            </a:p>
          </p:txBody>
        </p:sp>
        <p:pic>
          <p:nvPicPr>
            <p:cNvPr id="32" name="Graphic 31" descr="Gears outline">
              <a:extLst>
                <a:ext uri="{FF2B5EF4-FFF2-40B4-BE49-F238E27FC236}">
                  <a16:creationId xmlns:a16="http://schemas.microsoft.com/office/drawing/2014/main" id="{D8D43228-82EE-A4A5-0AD2-78D51BD7CA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0355" y="2516834"/>
              <a:ext cx="1082657" cy="1082657"/>
            </a:xfrm>
            <a:prstGeom prst="rect">
              <a:avLst/>
            </a:prstGeom>
          </p:spPr>
        </p:pic>
        <p:sp>
          <p:nvSpPr>
            <p:cNvPr id="23" name="Arrow: Right 22" descr="Arrow indicating preprocessing from raw text to tokenization">
              <a:extLst>
                <a:ext uri="{FF2B5EF4-FFF2-40B4-BE49-F238E27FC236}">
                  <a16:creationId xmlns:a16="http://schemas.microsoft.com/office/drawing/2014/main" id="{3D0C2401-31EF-2F7E-D486-CD6FF377212E}"/>
                </a:ext>
                <a:ext uri="{C183D7F6-B498-43B3-948B-1728B52AA6E4}">
                  <adec:decorative xmlns:adec="http://schemas.microsoft.com/office/drawing/2017/decorative" val="0"/>
                </a:ext>
              </a:extLst>
            </p:cNvPr>
            <p:cNvSpPr/>
            <p:nvPr/>
          </p:nvSpPr>
          <p:spPr bwMode="auto">
            <a:xfrm>
              <a:off x="2313587" y="3308020"/>
              <a:ext cx="1580407" cy="641159"/>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425A1939-93A4-E542-6C9B-FBBE18DDC4AC}"/>
                </a:ext>
              </a:extLst>
            </p:cNvPr>
            <p:cNvSpPr txBox="1"/>
            <p:nvPr/>
          </p:nvSpPr>
          <p:spPr>
            <a:xfrm>
              <a:off x="3817421" y="2667506"/>
              <a:ext cx="1268424" cy="276999"/>
            </a:xfrm>
            <a:prstGeom prst="rect">
              <a:avLst/>
            </a:prstGeom>
            <a:noFill/>
          </p:spPr>
          <p:txBody>
            <a:bodyPr wrap="none" lIns="0" tIns="0" rIns="0" bIns="0" rtlCol="0">
              <a:spAutoFit/>
            </a:bodyPr>
            <a:lstStyle/>
            <a:p>
              <a:pPr algn="l"/>
              <a:r>
                <a:rPr lang="en-US" sz="1800" dirty="0"/>
                <a:t>Tokenization</a:t>
              </a:r>
            </a:p>
          </p:txBody>
        </p:sp>
        <p:sp>
          <p:nvSpPr>
            <p:cNvPr id="25" name="TextBox 24">
              <a:extLst>
                <a:ext uri="{FF2B5EF4-FFF2-40B4-BE49-F238E27FC236}">
                  <a16:creationId xmlns:a16="http://schemas.microsoft.com/office/drawing/2014/main" id="{B85DC534-0E14-15CC-2B90-35D930B738DC}"/>
                </a:ext>
              </a:extLst>
            </p:cNvPr>
            <p:cNvSpPr txBox="1"/>
            <p:nvPr/>
          </p:nvSpPr>
          <p:spPr>
            <a:xfrm>
              <a:off x="3965115" y="2966942"/>
              <a:ext cx="1005083" cy="1723549"/>
            </a:xfrm>
            <a:prstGeom prst="rect">
              <a:avLst/>
            </a:prstGeom>
            <a:noFill/>
          </p:spPr>
          <p:txBody>
            <a:bodyPr wrap="none" lIns="0" tIns="0" rIns="0" bIns="0" rtlCol="0">
              <a:spAutoFit/>
            </a:bodyPr>
            <a:lstStyle/>
            <a:p>
              <a:pPr algn="l"/>
              <a:r>
                <a:rPr lang="en-US" sz="1600" dirty="0">
                  <a:solidFill>
                    <a:schemeClr val="accent1"/>
                  </a:solidFill>
                </a:rPr>
                <a:t>{</a:t>
              </a:r>
            </a:p>
            <a:p>
              <a:pPr algn="l"/>
              <a:r>
                <a:rPr lang="en-US" sz="1600" dirty="0">
                  <a:solidFill>
                    <a:schemeClr val="accent1"/>
                  </a:solidFill>
                </a:rPr>
                <a:t> 1: a</a:t>
              </a:r>
            </a:p>
            <a:p>
              <a:pPr algn="l"/>
              <a:r>
                <a:rPr lang="en-US" sz="1600" dirty="0">
                  <a:solidFill>
                    <a:schemeClr val="accent1"/>
                  </a:solidFill>
                </a:rPr>
                <a:t> 2: boat</a:t>
              </a:r>
            </a:p>
            <a:p>
              <a:pPr algn="l"/>
              <a:r>
                <a:rPr lang="en-US" sz="1600" dirty="0">
                  <a:solidFill>
                    <a:schemeClr val="accent1"/>
                  </a:solidFill>
                </a:rPr>
                <a:t> 3: canal</a:t>
              </a:r>
            </a:p>
            <a:p>
              <a:pPr algn="l"/>
              <a:r>
                <a:rPr lang="en-US" sz="1600" dirty="0">
                  <a:solidFill>
                    <a:schemeClr val="accent1"/>
                  </a:solidFill>
                </a:rPr>
                <a:t> 4: dangled</a:t>
              </a:r>
            </a:p>
            <a:p>
              <a:pPr algn="l"/>
              <a:r>
                <a:rPr lang="en-US" sz="1600" dirty="0">
                  <a:solidFill>
                    <a:schemeClr val="accent1"/>
                  </a:solidFill>
                </a:rPr>
                <a:t> n: …</a:t>
              </a:r>
            </a:p>
            <a:p>
              <a:pPr algn="l"/>
              <a:r>
                <a:rPr lang="en-US" sz="1600" dirty="0">
                  <a:solidFill>
                    <a:schemeClr val="accent1"/>
                  </a:solidFill>
                </a:rPr>
                <a:t>}</a:t>
              </a:r>
            </a:p>
          </p:txBody>
        </p:sp>
        <p:sp>
          <p:nvSpPr>
            <p:cNvPr id="33" name="Arrow: Right 32" descr="Arrow depicting processing from tokenization to language model">
              <a:extLst>
                <a:ext uri="{FF2B5EF4-FFF2-40B4-BE49-F238E27FC236}">
                  <a16:creationId xmlns:a16="http://schemas.microsoft.com/office/drawing/2014/main" id="{C3969568-4939-6244-59C2-B4796663D24F}"/>
                </a:ext>
                <a:ext uri="{C183D7F6-B498-43B3-948B-1728B52AA6E4}">
                  <adec:decorative xmlns:adec="http://schemas.microsoft.com/office/drawing/2017/decorative" val="0"/>
                </a:ext>
              </a:extLst>
            </p:cNvPr>
            <p:cNvSpPr/>
            <p:nvPr/>
          </p:nvSpPr>
          <p:spPr bwMode="auto">
            <a:xfrm>
              <a:off x="4968263" y="3308653"/>
              <a:ext cx="1338155" cy="641159"/>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A3E22B60-2D50-4D9F-663F-123F12BE3D07}"/>
                </a:ext>
              </a:extLst>
            </p:cNvPr>
            <p:cNvSpPr txBox="1"/>
            <p:nvPr/>
          </p:nvSpPr>
          <p:spPr>
            <a:xfrm>
              <a:off x="5127761" y="3488923"/>
              <a:ext cx="805477" cy="276999"/>
            </a:xfrm>
            <a:prstGeom prst="rect">
              <a:avLst/>
            </a:prstGeom>
            <a:noFill/>
          </p:spPr>
          <p:txBody>
            <a:bodyPr wrap="none" lIns="0" tIns="0" rIns="0" bIns="0" rtlCol="0">
              <a:spAutoFit/>
            </a:bodyPr>
            <a:lstStyle/>
            <a:p>
              <a:pPr algn="l"/>
              <a:r>
                <a:rPr lang="en-US" sz="1800" dirty="0"/>
                <a:t>Training</a:t>
              </a:r>
            </a:p>
          </p:txBody>
        </p:sp>
        <p:pic>
          <p:nvPicPr>
            <p:cNvPr id="35" name="Graphic 34" descr="Network outline">
              <a:extLst>
                <a:ext uri="{FF2B5EF4-FFF2-40B4-BE49-F238E27FC236}">
                  <a16:creationId xmlns:a16="http://schemas.microsoft.com/office/drawing/2014/main" id="{C96A2191-13B5-62F0-589F-1A375A767C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07606" y="2874323"/>
              <a:ext cx="1338155" cy="1338155"/>
            </a:xfrm>
            <a:prstGeom prst="rect">
              <a:avLst/>
            </a:prstGeom>
          </p:spPr>
        </p:pic>
        <p:sp>
          <p:nvSpPr>
            <p:cNvPr id="37" name="TextBox 36">
              <a:extLst>
                <a:ext uri="{FF2B5EF4-FFF2-40B4-BE49-F238E27FC236}">
                  <a16:creationId xmlns:a16="http://schemas.microsoft.com/office/drawing/2014/main" id="{C8CFA162-A946-75ED-9573-3CBC960A2D92}"/>
                </a:ext>
              </a:extLst>
            </p:cNvPr>
            <p:cNvSpPr txBox="1"/>
            <p:nvPr/>
          </p:nvSpPr>
          <p:spPr>
            <a:xfrm>
              <a:off x="6172749" y="4089367"/>
              <a:ext cx="1703993" cy="276999"/>
            </a:xfrm>
            <a:prstGeom prst="rect">
              <a:avLst/>
            </a:prstGeom>
            <a:noFill/>
          </p:spPr>
          <p:txBody>
            <a:bodyPr wrap="none" lIns="0" tIns="0" rIns="0" bIns="0" rtlCol="0">
              <a:spAutoFit/>
            </a:bodyPr>
            <a:lstStyle/>
            <a:p>
              <a:pPr algn="l"/>
              <a:r>
                <a:rPr lang="en-US" sz="1800" dirty="0"/>
                <a:t>Language model</a:t>
              </a:r>
            </a:p>
          </p:txBody>
        </p:sp>
        <p:grpSp>
          <p:nvGrpSpPr>
            <p:cNvPr id="8" name="Group 7" descr="Icon: Text analysis">
              <a:extLst>
                <a:ext uri="{FF2B5EF4-FFF2-40B4-BE49-F238E27FC236}">
                  <a16:creationId xmlns:a16="http://schemas.microsoft.com/office/drawing/2014/main" id="{04AFC248-DB2A-4147-9F96-D7A71B526318}"/>
                </a:ext>
                <a:ext uri="{C183D7F6-B498-43B3-948B-1728B52AA6E4}">
                  <adec:decorative xmlns:adec="http://schemas.microsoft.com/office/drawing/2017/decorative" val="0"/>
                </a:ext>
              </a:extLst>
            </p:cNvPr>
            <p:cNvGrpSpPr>
              <a:grpSpLocks/>
            </p:cNvGrpSpPr>
            <p:nvPr/>
          </p:nvGrpSpPr>
          <p:grpSpPr>
            <a:xfrm>
              <a:off x="6507713" y="1253138"/>
              <a:ext cx="787278" cy="673101"/>
              <a:chOff x="1605567" y="1792310"/>
              <a:chExt cx="1028593" cy="879419"/>
            </a:xfrm>
            <a:solidFill>
              <a:schemeClr val="accent2"/>
            </a:solidFill>
          </p:grpSpPr>
          <p:pic>
            <p:nvPicPr>
              <p:cNvPr id="4" name="Graphic 3" descr="Document">
                <a:extLst>
                  <a:ext uri="{FF2B5EF4-FFF2-40B4-BE49-F238E27FC236}">
                    <a16:creationId xmlns:a16="http://schemas.microsoft.com/office/drawing/2014/main" id="{0428FC25-9CF5-4A06-A31E-E9CA68A7F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5567" y="1792310"/>
                <a:ext cx="764146" cy="764146"/>
              </a:xfrm>
              <a:prstGeom prst="rect">
                <a:avLst/>
              </a:prstGeom>
            </p:spPr>
          </p:pic>
          <p:pic>
            <p:nvPicPr>
              <p:cNvPr id="7" name="Graphic 6" descr="Magnifying glass">
                <a:extLst>
                  <a:ext uri="{FF2B5EF4-FFF2-40B4-BE49-F238E27FC236}">
                    <a16:creationId xmlns:a16="http://schemas.microsoft.com/office/drawing/2014/main" id="{A6E8E470-B8AC-49C3-8259-92270FAEE9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5525" y="1953094"/>
                <a:ext cx="718635" cy="718635"/>
              </a:xfrm>
              <a:prstGeom prst="rect">
                <a:avLst/>
              </a:prstGeom>
            </p:spPr>
          </p:pic>
        </p:grpSp>
        <p:sp>
          <p:nvSpPr>
            <p:cNvPr id="39" name="TextBox 38">
              <a:extLst>
                <a:ext uri="{FF2B5EF4-FFF2-40B4-BE49-F238E27FC236}">
                  <a16:creationId xmlns:a16="http://schemas.microsoft.com/office/drawing/2014/main" id="{F1EDAD41-D1B2-87B3-D267-D0ABBC89494C}"/>
                </a:ext>
              </a:extLst>
            </p:cNvPr>
            <p:cNvSpPr txBox="1"/>
            <p:nvPr/>
          </p:nvSpPr>
          <p:spPr>
            <a:xfrm>
              <a:off x="6145252" y="1849135"/>
              <a:ext cx="1513235" cy="369332"/>
            </a:xfrm>
            <a:prstGeom prst="rect">
              <a:avLst/>
            </a:prstGeom>
            <a:noFill/>
          </p:spPr>
          <p:txBody>
            <a:bodyPr wrap="square">
              <a:spAutoFit/>
            </a:bodyPr>
            <a:lstStyle/>
            <a:p>
              <a:r>
                <a:rPr lang="en-US" sz="1800" dirty="0"/>
                <a:t>Text analysis</a:t>
              </a:r>
            </a:p>
          </p:txBody>
        </p:sp>
        <p:sp>
          <p:nvSpPr>
            <p:cNvPr id="40" name="TextBox 39">
              <a:extLst>
                <a:ext uri="{FF2B5EF4-FFF2-40B4-BE49-F238E27FC236}">
                  <a16:creationId xmlns:a16="http://schemas.microsoft.com/office/drawing/2014/main" id="{5823EF0B-D8DB-E7D9-BA04-D6781C5D802E}"/>
                </a:ext>
              </a:extLst>
            </p:cNvPr>
            <p:cNvSpPr txBox="1"/>
            <p:nvPr/>
          </p:nvSpPr>
          <p:spPr>
            <a:xfrm>
              <a:off x="8141207" y="2224493"/>
              <a:ext cx="2005759" cy="369332"/>
            </a:xfrm>
            <a:prstGeom prst="rect">
              <a:avLst/>
            </a:prstGeom>
            <a:noFill/>
          </p:spPr>
          <p:txBody>
            <a:bodyPr wrap="square">
              <a:spAutoFit/>
            </a:bodyPr>
            <a:lstStyle/>
            <a:p>
              <a:r>
                <a:rPr lang="en-US" sz="1800" dirty="0"/>
                <a:t>Opinion mining</a:t>
              </a:r>
            </a:p>
          </p:txBody>
        </p:sp>
        <p:pic>
          <p:nvPicPr>
            <p:cNvPr id="11" name="Graphic 10" descr="Sad face outline">
              <a:extLst>
                <a:ext uri="{FF2B5EF4-FFF2-40B4-BE49-F238E27FC236}">
                  <a16:creationId xmlns:a16="http://schemas.microsoft.com/office/drawing/2014/main" id="{953952E0-B466-4618-AF74-E01BD583B7A6}"/>
                </a:ext>
                <a:ext uri="{C183D7F6-B498-43B3-948B-1728B52AA6E4}">
                  <adec:decorative xmlns:adec="http://schemas.microsoft.com/office/drawing/2017/decorative" val="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74899" y="1858580"/>
              <a:ext cx="480103" cy="480102"/>
            </a:xfrm>
            <a:prstGeom prst="rect">
              <a:avLst/>
            </a:prstGeom>
          </p:spPr>
        </p:pic>
        <p:pic>
          <p:nvPicPr>
            <p:cNvPr id="16" name="Graphic 15" descr="Smiling face outline">
              <a:extLst>
                <a:ext uri="{FF2B5EF4-FFF2-40B4-BE49-F238E27FC236}">
                  <a16:creationId xmlns:a16="http://schemas.microsoft.com/office/drawing/2014/main" id="{994E4F2D-2DD6-4DD1-BEAB-7FAB0C76728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74792" y="1630150"/>
              <a:ext cx="480103" cy="480102"/>
            </a:xfrm>
            <a:prstGeom prst="rect">
              <a:avLst/>
            </a:prstGeom>
          </p:spPr>
        </p:pic>
        <p:sp>
          <p:nvSpPr>
            <p:cNvPr id="44" name="TextBox 43">
              <a:extLst>
                <a:ext uri="{FF2B5EF4-FFF2-40B4-BE49-F238E27FC236}">
                  <a16:creationId xmlns:a16="http://schemas.microsoft.com/office/drawing/2014/main" id="{14AB896F-F6DB-23E3-3FAF-7CB73DAC1CFB}"/>
                </a:ext>
              </a:extLst>
            </p:cNvPr>
            <p:cNvSpPr txBox="1"/>
            <p:nvPr/>
          </p:nvSpPr>
          <p:spPr>
            <a:xfrm>
              <a:off x="9138232" y="3808018"/>
              <a:ext cx="2218391" cy="369332"/>
            </a:xfrm>
            <a:prstGeom prst="rect">
              <a:avLst/>
            </a:prstGeom>
            <a:noFill/>
          </p:spPr>
          <p:txBody>
            <a:bodyPr wrap="square">
              <a:spAutoFit/>
            </a:bodyPr>
            <a:lstStyle/>
            <a:p>
              <a:r>
                <a:rPr lang="en-US" sz="1800" dirty="0"/>
                <a:t>Machine translation</a:t>
              </a:r>
            </a:p>
          </p:txBody>
        </p:sp>
        <p:pic>
          <p:nvPicPr>
            <p:cNvPr id="42" name="Graphic 41" descr="Speech with solid fill">
              <a:extLst>
                <a:ext uri="{FF2B5EF4-FFF2-40B4-BE49-F238E27FC236}">
                  <a16:creationId xmlns:a16="http://schemas.microsoft.com/office/drawing/2014/main" id="{D2B2F499-F3B1-9E64-C85E-F25D058D44E1}"/>
                </a:ext>
                <a:ext uri="{C183D7F6-B498-43B3-948B-1728B52AA6E4}">
                  <adec:decorative xmlns:adec="http://schemas.microsoft.com/office/drawing/2017/decorative" val="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9414164" y="3064532"/>
              <a:ext cx="559688" cy="559688"/>
            </a:xfrm>
            <a:prstGeom prst="rect">
              <a:avLst/>
            </a:prstGeom>
          </p:spPr>
        </p:pic>
        <p:pic>
          <p:nvPicPr>
            <p:cNvPr id="21" name="Graphic 20" descr="Globe">
              <a:extLst>
                <a:ext uri="{FF2B5EF4-FFF2-40B4-BE49-F238E27FC236}">
                  <a16:creationId xmlns:a16="http://schemas.microsoft.com/office/drawing/2014/main" id="{29026433-AC35-406D-9847-7749B632F3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16535" y="3138226"/>
              <a:ext cx="663376" cy="663374"/>
            </a:xfrm>
            <a:prstGeom prst="rect">
              <a:avLst/>
            </a:prstGeom>
          </p:spPr>
        </p:pic>
        <p:pic>
          <p:nvPicPr>
            <p:cNvPr id="43" name="Graphic 42" descr="Speech with solid fill">
              <a:extLst>
                <a:ext uri="{FF2B5EF4-FFF2-40B4-BE49-F238E27FC236}">
                  <a16:creationId xmlns:a16="http://schemas.microsoft.com/office/drawing/2014/main" id="{E2553858-D85F-6954-49BF-1BA84F60119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flipH="1" flipV="1">
              <a:off x="10269601" y="3259629"/>
              <a:ext cx="559688" cy="559688"/>
            </a:xfrm>
            <a:prstGeom prst="rect">
              <a:avLst/>
            </a:prstGeom>
          </p:spPr>
        </p:pic>
        <p:sp>
          <p:nvSpPr>
            <p:cNvPr id="52" name="TextBox 51">
              <a:extLst>
                <a:ext uri="{FF2B5EF4-FFF2-40B4-BE49-F238E27FC236}">
                  <a16:creationId xmlns:a16="http://schemas.microsoft.com/office/drawing/2014/main" id="{0B8092BA-FF5A-171B-2782-04357DD953DE}"/>
                </a:ext>
              </a:extLst>
            </p:cNvPr>
            <p:cNvSpPr txBox="1"/>
            <p:nvPr/>
          </p:nvSpPr>
          <p:spPr>
            <a:xfrm>
              <a:off x="8783169" y="5126419"/>
              <a:ext cx="2218391" cy="369332"/>
            </a:xfrm>
            <a:prstGeom prst="rect">
              <a:avLst/>
            </a:prstGeom>
            <a:noFill/>
          </p:spPr>
          <p:txBody>
            <a:bodyPr wrap="square">
              <a:spAutoFit/>
            </a:bodyPr>
            <a:lstStyle/>
            <a:p>
              <a:r>
                <a:rPr lang="en-US" sz="1800" dirty="0"/>
                <a:t>Summarization</a:t>
              </a:r>
            </a:p>
          </p:txBody>
        </p:sp>
        <p:grpSp>
          <p:nvGrpSpPr>
            <p:cNvPr id="74" name="Group 73" descr="Summarizing text">
              <a:extLst>
                <a:ext uri="{FF2B5EF4-FFF2-40B4-BE49-F238E27FC236}">
                  <a16:creationId xmlns:a16="http://schemas.microsoft.com/office/drawing/2014/main" id="{ABCAC039-A0E8-89AF-043D-78DD7499DCE2}"/>
                </a:ext>
              </a:extLst>
            </p:cNvPr>
            <p:cNvGrpSpPr/>
            <p:nvPr/>
          </p:nvGrpSpPr>
          <p:grpSpPr>
            <a:xfrm>
              <a:off x="9625516" y="4568576"/>
              <a:ext cx="584872" cy="584872"/>
              <a:chOff x="9383760" y="4962156"/>
              <a:chExt cx="584872" cy="584872"/>
            </a:xfrm>
          </p:grpSpPr>
          <p:pic>
            <p:nvPicPr>
              <p:cNvPr id="47" name="Graphic 46" descr="Paper outline">
                <a:extLst>
                  <a:ext uri="{FF2B5EF4-FFF2-40B4-BE49-F238E27FC236}">
                    <a16:creationId xmlns:a16="http://schemas.microsoft.com/office/drawing/2014/main" id="{8976B3A4-9329-2738-0853-443C02C32CC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83760" y="4962156"/>
                <a:ext cx="584872" cy="584872"/>
              </a:xfrm>
              <a:prstGeom prst="rect">
                <a:avLst/>
              </a:prstGeom>
            </p:spPr>
          </p:pic>
          <p:grpSp>
            <p:nvGrpSpPr>
              <p:cNvPr id="51" name="Group 50">
                <a:extLst>
                  <a:ext uri="{FF2B5EF4-FFF2-40B4-BE49-F238E27FC236}">
                    <a16:creationId xmlns:a16="http://schemas.microsoft.com/office/drawing/2014/main" id="{36309D19-8412-D17A-761F-8040A3940458}"/>
                  </a:ext>
                </a:extLst>
              </p:cNvPr>
              <p:cNvGrpSpPr/>
              <p:nvPr/>
            </p:nvGrpSpPr>
            <p:grpSpPr>
              <a:xfrm>
                <a:off x="9537411" y="5223799"/>
                <a:ext cx="257079" cy="47078"/>
                <a:chOff x="8675827" y="5179162"/>
                <a:chExt cx="302282" cy="25199"/>
              </a:xfrm>
            </p:grpSpPr>
            <p:cxnSp>
              <p:nvCxnSpPr>
                <p:cNvPr id="49" name="Straight Connector 48">
                  <a:extLst>
                    <a:ext uri="{FF2B5EF4-FFF2-40B4-BE49-F238E27FC236}">
                      <a16:creationId xmlns:a16="http://schemas.microsoft.com/office/drawing/2014/main" id="{7B6598D1-144D-DFC4-D3D0-D44EBA4EF5E2}"/>
                    </a:ext>
                  </a:extLst>
                </p:cNvPr>
                <p:cNvCxnSpPr>
                  <a:cxnSpLocks/>
                </p:cNvCxnSpPr>
                <p:nvPr/>
              </p:nvCxnSpPr>
              <p:spPr>
                <a:xfrm>
                  <a:off x="8675827" y="5179162"/>
                  <a:ext cx="302282"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DC105AF-3E9C-F638-4768-902DCE9970F0}"/>
                    </a:ext>
                  </a:extLst>
                </p:cNvPr>
                <p:cNvCxnSpPr>
                  <a:cxnSpLocks/>
                </p:cNvCxnSpPr>
                <p:nvPr/>
              </p:nvCxnSpPr>
              <p:spPr>
                <a:xfrm>
                  <a:off x="8675827" y="5204361"/>
                  <a:ext cx="302282"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45" name="Graphic 44" descr="Document">
              <a:extLst>
                <a:ext uri="{FF2B5EF4-FFF2-40B4-BE49-F238E27FC236}">
                  <a16:creationId xmlns:a16="http://schemas.microsoft.com/office/drawing/2014/main" id="{5199D18E-580D-8FB1-31BD-0053F8211A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2640" y="4568576"/>
              <a:ext cx="584872" cy="584872"/>
            </a:xfrm>
            <a:prstGeom prst="rect">
              <a:avLst/>
            </a:prstGeom>
          </p:spPr>
        </p:pic>
        <p:sp>
          <p:nvSpPr>
            <p:cNvPr id="55" name="TextBox 54">
              <a:extLst>
                <a:ext uri="{FF2B5EF4-FFF2-40B4-BE49-F238E27FC236}">
                  <a16:creationId xmlns:a16="http://schemas.microsoft.com/office/drawing/2014/main" id="{808F23CF-F469-DA75-27FF-F49B43146493}"/>
                </a:ext>
              </a:extLst>
            </p:cNvPr>
            <p:cNvSpPr txBox="1"/>
            <p:nvPr/>
          </p:nvSpPr>
          <p:spPr>
            <a:xfrm>
              <a:off x="6303053" y="5966645"/>
              <a:ext cx="2218391" cy="369332"/>
            </a:xfrm>
            <a:prstGeom prst="rect">
              <a:avLst/>
            </a:prstGeom>
            <a:noFill/>
          </p:spPr>
          <p:txBody>
            <a:bodyPr wrap="square">
              <a:spAutoFit/>
            </a:bodyPr>
            <a:lstStyle/>
            <a:p>
              <a:r>
                <a:rPr lang="en-US" sz="1800" dirty="0"/>
                <a:t>Conversational AI</a:t>
              </a:r>
            </a:p>
          </p:txBody>
        </p:sp>
        <p:cxnSp>
          <p:nvCxnSpPr>
            <p:cNvPr id="57" name="Straight Arrow Connector 56">
              <a:extLst>
                <a:ext uri="{FF2B5EF4-FFF2-40B4-BE49-F238E27FC236}">
                  <a16:creationId xmlns:a16="http://schemas.microsoft.com/office/drawing/2014/main" id="{506F29F4-CA6D-3440-1E50-C5FBFB188AEE}"/>
                </a:ext>
                <a:ext uri="{C183D7F6-B498-43B3-948B-1728B52AA6E4}">
                  <adec:decorative xmlns:adec="http://schemas.microsoft.com/office/drawing/2017/decorative" val="1"/>
                </a:ext>
              </a:extLst>
            </p:cNvPr>
            <p:cNvCxnSpPr/>
            <p:nvPr/>
          </p:nvCxnSpPr>
          <p:spPr>
            <a:xfrm>
              <a:off x="6956755" y="4529310"/>
              <a:ext cx="135830" cy="756135"/>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Chat with solid fill">
              <a:extLst>
                <a:ext uri="{FF2B5EF4-FFF2-40B4-BE49-F238E27FC236}">
                  <a16:creationId xmlns:a16="http://schemas.microsoft.com/office/drawing/2014/main" id="{1B4130B7-8335-58B9-4CCF-6FF208E0E32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770510" y="5271819"/>
              <a:ext cx="914400" cy="914400"/>
            </a:xfrm>
            <a:prstGeom prst="rect">
              <a:avLst/>
            </a:prstGeom>
          </p:spPr>
        </p:pic>
        <p:cxnSp>
          <p:nvCxnSpPr>
            <p:cNvPr id="58" name="Straight Arrow Connector 57">
              <a:extLst>
                <a:ext uri="{FF2B5EF4-FFF2-40B4-BE49-F238E27FC236}">
                  <a16:creationId xmlns:a16="http://schemas.microsoft.com/office/drawing/2014/main" id="{091299FD-9949-1214-4DDB-221602845AE8}"/>
                </a:ext>
                <a:ext uri="{C183D7F6-B498-43B3-948B-1728B52AA6E4}">
                  <adec:decorative xmlns:adec="http://schemas.microsoft.com/office/drawing/2017/decorative" val="1"/>
                </a:ext>
              </a:extLst>
            </p:cNvPr>
            <p:cNvCxnSpPr>
              <a:cxnSpLocks/>
            </p:cNvCxnSpPr>
            <p:nvPr/>
          </p:nvCxnSpPr>
          <p:spPr>
            <a:xfrm>
              <a:off x="7658487" y="3960375"/>
              <a:ext cx="1271734" cy="608201"/>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840468F-2780-2778-75DF-5ED212CE39EE}"/>
                </a:ext>
                <a:ext uri="{C183D7F6-B498-43B3-948B-1728B52AA6E4}">
                  <adec:decorative xmlns:adec="http://schemas.microsoft.com/office/drawing/2017/decorative" val="1"/>
                </a:ext>
              </a:extLst>
            </p:cNvPr>
            <p:cNvCxnSpPr>
              <a:cxnSpLocks/>
            </p:cNvCxnSpPr>
            <p:nvPr/>
          </p:nvCxnSpPr>
          <p:spPr>
            <a:xfrm flipV="1">
              <a:off x="7820129" y="3503428"/>
              <a:ext cx="1464947" cy="123994"/>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7306E6A-F01E-5FD9-1738-FA89812C1E17}"/>
                </a:ext>
                <a:ext uri="{C183D7F6-B498-43B3-948B-1728B52AA6E4}">
                  <adec:decorative xmlns:adec="http://schemas.microsoft.com/office/drawing/2017/decorative" val="1"/>
                </a:ext>
              </a:extLst>
            </p:cNvPr>
            <p:cNvCxnSpPr>
              <a:cxnSpLocks/>
            </p:cNvCxnSpPr>
            <p:nvPr/>
          </p:nvCxnSpPr>
          <p:spPr>
            <a:xfrm flipV="1">
              <a:off x="7545761" y="2641849"/>
              <a:ext cx="1237408" cy="576017"/>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A42172C-ED25-A2BE-CF0E-9573279FEC59}"/>
                </a:ext>
                <a:ext uri="{C183D7F6-B498-43B3-948B-1728B52AA6E4}">
                  <adec:decorative xmlns:adec="http://schemas.microsoft.com/office/drawing/2017/decorative" val="1"/>
                </a:ext>
              </a:extLst>
            </p:cNvPr>
            <p:cNvCxnSpPr>
              <a:cxnSpLocks/>
              <a:endCxn id="39" idx="2"/>
            </p:cNvCxnSpPr>
            <p:nvPr/>
          </p:nvCxnSpPr>
          <p:spPr>
            <a:xfrm flipV="1">
              <a:off x="6901869" y="2218467"/>
              <a:ext cx="1" cy="694826"/>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ight Brace 74">
              <a:extLst>
                <a:ext uri="{FF2B5EF4-FFF2-40B4-BE49-F238E27FC236}">
                  <a16:creationId xmlns:a16="http://schemas.microsoft.com/office/drawing/2014/main" id="{498CEB94-AABC-F11A-11BD-D5F2DBA67FA1}"/>
                </a:ext>
                <a:ext uri="{C183D7F6-B498-43B3-948B-1728B52AA6E4}">
                  <adec:decorative xmlns:adec="http://schemas.microsoft.com/office/drawing/2017/decorative" val="1"/>
                </a:ext>
              </a:extLst>
            </p:cNvPr>
            <p:cNvSpPr/>
            <p:nvPr/>
          </p:nvSpPr>
          <p:spPr>
            <a:xfrm>
              <a:off x="9518992" y="4684086"/>
              <a:ext cx="134570" cy="384952"/>
            </a:xfrm>
            <a:prstGeom prst="rightBrac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6E4B9A8-D20E-B1A3-7A2B-7707E2DDFACD}"/>
                </a:ext>
                <a:ext uri="{C183D7F6-B498-43B3-948B-1728B52AA6E4}">
                  <adec:decorative xmlns:adec="http://schemas.microsoft.com/office/drawing/2017/decorative" val="1"/>
                </a:ext>
              </a:extLst>
            </p:cNvPr>
            <p:cNvSpPr txBox="1"/>
            <p:nvPr/>
          </p:nvSpPr>
          <p:spPr>
            <a:xfrm>
              <a:off x="2288867" y="3504204"/>
              <a:ext cx="1420645" cy="276999"/>
            </a:xfrm>
            <a:prstGeom prst="rect">
              <a:avLst/>
            </a:prstGeom>
            <a:noFill/>
          </p:spPr>
          <p:txBody>
            <a:bodyPr wrap="none" lIns="0" tIns="0" rIns="0" bIns="0" rtlCol="0">
              <a:spAutoFit/>
            </a:bodyPr>
            <a:lstStyle/>
            <a:p>
              <a:pPr algn="l"/>
              <a:r>
                <a:rPr lang="en-US" sz="1800" dirty="0"/>
                <a:t>Preprocessing</a:t>
              </a:r>
            </a:p>
          </p:txBody>
        </p:sp>
      </p:grpSp>
    </p:spTree>
    <p:extLst>
      <p:ext uri="{BB962C8B-B14F-4D97-AF65-F5344CB8AC3E}">
        <p14:creationId xmlns:p14="http://schemas.microsoft.com/office/powerpoint/2010/main" val="33074036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588261" y="585216"/>
            <a:ext cx="11114004" cy="984885"/>
          </a:xfrm>
        </p:spPr>
        <p:txBody>
          <a:bodyPr/>
          <a:lstStyle/>
          <a:p>
            <a:r>
              <a:rPr lang="en-US" dirty="0"/>
              <a:t>Natural language processing and conversational AI in Azure</a:t>
            </a:r>
          </a:p>
        </p:txBody>
      </p:sp>
      <p:graphicFrame>
        <p:nvGraphicFramePr>
          <p:cNvPr id="6" name="表格 4">
            <a:extLst>
              <a:ext uri="{FF2B5EF4-FFF2-40B4-BE49-F238E27FC236}">
                <a16:creationId xmlns:a16="http://schemas.microsoft.com/office/drawing/2014/main" id="{92766727-1E53-534C-40C2-BB3C45265897}"/>
              </a:ext>
            </a:extLst>
          </p:cNvPr>
          <p:cNvGraphicFramePr>
            <a:graphicFrameLocks noGrp="1"/>
          </p:cNvGraphicFramePr>
          <p:nvPr>
            <p:extLst>
              <p:ext uri="{D42A27DB-BD31-4B8C-83A1-F6EECF244321}">
                <p14:modId xmlns:p14="http://schemas.microsoft.com/office/powerpoint/2010/main" val="1193279213"/>
              </p:ext>
            </p:extLst>
          </p:nvPr>
        </p:nvGraphicFramePr>
        <p:xfrm>
          <a:off x="588261" y="1213600"/>
          <a:ext cx="11015478" cy="5081130"/>
        </p:xfrm>
        <a:graphic>
          <a:graphicData uri="http://schemas.openxmlformats.org/drawingml/2006/table">
            <a:tbl>
              <a:tblPr firstRow="1" bandRow="1">
                <a:solidFill>
                  <a:schemeClr val="accent1"/>
                </a:solidFill>
                <a:tableStyleId>{2D5ABB26-0587-4C30-8999-92F81FD0307C}</a:tableStyleId>
              </a:tblPr>
              <a:tblGrid>
                <a:gridCol w="3671826">
                  <a:extLst>
                    <a:ext uri="{9D8B030D-6E8A-4147-A177-3AD203B41FA5}">
                      <a16:colId xmlns:a16="http://schemas.microsoft.com/office/drawing/2014/main" val="3915118245"/>
                    </a:ext>
                  </a:extLst>
                </a:gridCol>
                <a:gridCol w="3671826">
                  <a:extLst>
                    <a:ext uri="{9D8B030D-6E8A-4147-A177-3AD203B41FA5}">
                      <a16:colId xmlns:a16="http://schemas.microsoft.com/office/drawing/2014/main" val="4292243207"/>
                    </a:ext>
                  </a:extLst>
                </a:gridCol>
                <a:gridCol w="3671826">
                  <a:extLst>
                    <a:ext uri="{9D8B030D-6E8A-4147-A177-3AD203B41FA5}">
                      <a16:colId xmlns:a16="http://schemas.microsoft.com/office/drawing/2014/main" val="3013998133"/>
                    </a:ext>
                  </a:extLst>
                </a:gridCol>
              </a:tblGrid>
              <a:tr h="1514970">
                <a:tc>
                  <a:txBody>
                    <a:bodyPr/>
                    <a:lstStyle/>
                    <a:p>
                      <a:pPr marL="0" indent="0" algn="ctr">
                        <a:spcAft>
                          <a:spcPts val="600"/>
                        </a:spcAft>
                        <a:buFont typeface="Arial" panose="020B0604020202020204" pitchFamily="34" charset="0"/>
                        <a:buNone/>
                      </a:pPr>
                      <a:r>
                        <a:rPr lang="en-US" sz="1600" b="1" dirty="0">
                          <a:solidFill>
                            <a:schemeClr val="tx1"/>
                          </a:solidFill>
                        </a:rPr>
                        <a:t>Language</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en-US" sz="1600" b="1" dirty="0">
                          <a:solidFill>
                            <a:schemeClr val="tx1"/>
                          </a:solidFill>
                        </a:rPr>
                        <a:t>Speech</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en-US" sz="1600" b="1" dirty="0">
                          <a:solidFill>
                            <a:schemeClr val="tx1"/>
                          </a:solidFill>
                        </a:rPr>
                        <a:t>Translator</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0425941"/>
                  </a:ext>
                </a:extLst>
              </a:tr>
              <a:tr h="2165602">
                <a:tc>
                  <a:txBody>
                    <a:bodyPr/>
                    <a:lstStyle/>
                    <a:p>
                      <a:pPr marL="228600" indent="-228600">
                        <a:spcAft>
                          <a:spcPts val="600"/>
                        </a:spcAft>
                        <a:buFont typeface="Arial" panose="020B0604020202020204" pitchFamily="34" charset="0"/>
                        <a:buChar char="•"/>
                      </a:pPr>
                      <a:r>
                        <a:rPr lang="en-US" sz="1600" b="0" dirty="0">
                          <a:solidFill>
                            <a:schemeClr val="tx1"/>
                          </a:solidFill>
                        </a:rPr>
                        <a:t>Language detection</a:t>
                      </a:r>
                    </a:p>
                    <a:p>
                      <a:pPr marL="228600" indent="-228600">
                        <a:spcAft>
                          <a:spcPts val="600"/>
                        </a:spcAft>
                        <a:buFont typeface="Arial" panose="020B0604020202020204" pitchFamily="34" charset="0"/>
                        <a:buChar char="•"/>
                      </a:pPr>
                      <a:r>
                        <a:rPr lang="en-US" sz="1600" b="0" dirty="0">
                          <a:solidFill>
                            <a:schemeClr val="tx1"/>
                          </a:solidFill>
                        </a:rPr>
                        <a:t>Key phrase extraction</a:t>
                      </a:r>
                    </a:p>
                    <a:p>
                      <a:pPr marL="228600" indent="-228600">
                        <a:spcAft>
                          <a:spcPts val="600"/>
                        </a:spcAft>
                        <a:buFont typeface="Arial" panose="020B0604020202020204" pitchFamily="34" charset="0"/>
                        <a:buChar char="•"/>
                      </a:pPr>
                      <a:r>
                        <a:rPr lang="en-US" sz="1600" b="0" dirty="0">
                          <a:solidFill>
                            <a:schemeClr val="tx1"/>
                          </a:solidFill>
                        </a:rPr>
                        <a:t>Named entity detection</a:t>
                      </a:r>
                    </a:p>
                    <a:p>
                      <a:pPr marL="228600" indent="-228600">
                        <a:spcAft>
                          <a:spcPts val="600"/>
                        </a:spcAft>
                        <a:buFont typeface="Arial" panose="020B0604020202020204" pitchFamily="34" charset="0"/>
                        <a:buChar char="•"/>
                      </a:pPr>
                      <a:r>
                        <a:rPr lang="en-US" sz="1600" b="0" dirty="0">
                          <a:solidFill>
                            <a:schemeClr val="tx1"/>
                          </a:solidFill>
                        </a:rPr>
                        <a:t>Sentiment analysis and opinion mining</a:t>
                      </a:r>
                    </a:p>
                    <a:p>
                      <a:pPr marL="228600" indent="-228600">
                        <a:spcAft>
                          <a:spcPts val="600"/>
                        </a:spcAft>
                        <a:buFont typeface="Arial" panose="020B0604020202020204" pitchFamily="34" charset="0"/>
                        <a:buChar char="•"/>
                      </a:pPr>
                      <a:r>
                        <a:rPr lang="en-US" sz="1600" b="0" dirty="0">
                          <a:solidFill>
                            <a:schemeClr val="tx1"/>
                          </a:solidFill>
                        </a:rPr>
                        <a:t>Personal information detection</a:t>
                      </a:r>
                    </a:p>
                    <a:p>
                      <a:pPr marL="228600" indent="-228600">
                        <a:spcAft>
                          <a:spcPts val="600"/>
                        </a:spcAft>
                        <a:buFont typeface="Arial" panose="020B0604020202020204" pitchFamily="34" charset="0"/>
                        <a:buChar char="•"/>
                      </a:pPr>
                      <a:r>
                        <a:rPr lang="en-US" sz="1600" b="0" dirty="0">
                          <a:solidFill>
                            <a:schemeClr val="tx1"/>
                          </a:solidFill>
                        </a:rPr>
                        <a:t>Summarization</a:t>
                      </a:r>
                    </a:p>
                    <a:p>
                      <a:pPr marL="228600" indent="-228600">
                        <a:spcAft>
                          <a:spcPts val="600"/>
                        </a:spcAft>
                        <a:buFont typeface="Arial" panose="020B0604020202020204" pitchFamily="34" charset="0"/>
                        <a:buChar char="•"/>
                      </a:pPr>
                      <a:r>
                        <a:rPr lang="en-US" sz="1600" b="0" dirty="0">
                          <a:solidFill>
                            <a:schemeClr val="tx1"/>
                          </a:solidFill>
                        </a:rPr>
                        <a:t>Question answering</a:t>
                      </a:r>
                    </a:p>
                    <a:p>
                      <a:pPr marL="228600" indent="-228600">
                        <a:spcAft>
                          <a:spcPts val="600"/>
                        </a:spcAft>
                        <a:buFont typeface="Arial" panose="020B0604020202020204" pitchFamily="34" charset="0"/>
                        <a:buChar char="•"/>
                      </a:pPr>
                      <a:r>
                        <a:rPr lang="en-US" sz="1600" b="0" dirty="0">
                          <a:solidFill>
                            <a:schemeClr val="tx1"/>
                          </a:solidFill>
                        </a:rPr>
                        <a:t>Conversational language understanding</a:t>
                      </a:r>
                    </a:p>
                    <a:p>
                      <a:pPr marL="228600" indent="-228600">
                        <a:spcAft>
                          <a:spcPts val="600"/>
                        </a:spcAft>
                        <a:buFont typeface="Arial" panose="020B0604020202020204" pitchFamily="34" charset="0"/>
                        <a:buChar char="•"/>
                      </a:pPr>
                      <a:r>
                        <a:rPr lang="en-US" sz="1600" b="0" dirty="0">
                          <a:solidFill>
                            <a:schemeClr val="tx1"/>
                          </a:solidFill>
                        </a:rPr>
                        <a:t>…</a:t>
                      </a: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Text to speech</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Speech to text</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Speech translation</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Speaker identification</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Language identification</a:t>
                      </a:r>
                    </a:p>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a:t>
                      </a:r>
                      <a:endParaRPr lang="en-US" sz="1600" b="0" dirty="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Text translation</a:t>
                      </a:r>
                    </a:p>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Document translation</a:t>
                      </a:r>
                    </a:p>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Custom translation</a:t>
                      </a:r>
                    </a:p>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a:t>
                      </a: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544364"/>
                  </a:ext>
                </a:extLst>
              </a:tr>
            </a:tbl>
          </a:graphicData>
        </a:graphic>
      </p:graphicFrame>
      <p:pic>
        <p:nvPicPr>
          <p:cNvPr id="4" name="Graphic 3" descr="Icon for AI language">
            <a:extLst>
              <a:ext uri="{FF2B5EF4-FFF2-40B4-BE49-F238E27FC236}">
                <a16:creationId xmlns:a16="http://schemas.microsoft.com/office/drawing/2014/main" id="{2722B42F-F9A2-7BF6-CA32-C76173E455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378" y="1349257"/>
            <a:ext cx="984884" cy="984884"/>
          </a:xfrm>
          <a:prstGeom prst="rect">
            <a:avLst/>
          </a:prstGeom>
        </p:spPr>
      </p:pic>
      <p:pic>
        <p:nvPicPr>
          <p:cNvPr id="7" name="Graphic 6" descr="Icon for AI speech">
            <a:extLst>
              <a:ext uri="{FF2B5EF4-FFF2-40B4-BE49-F238E27FC236}">
                <a16:creationId xmlns:a16="http://schemas.microsoft.com/office/drawing/2014/main" id="{20C5AA52-992B-C766-CE7E-14D39222BD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558" y="1349257"/>
            <a:ext cx="984884" cy="984884"/>
          </a:xfrm>
          <a:prstGeom prst="rect">
            <a:avLst/>
          </a:prstGeom>
        </p:spPr>
      </p:pic>
      <p:pic>
        <p:nvPicPr>
          <p:cNvPr id="9" name="Graphic 8" descr="Icon for AI Translator">
            <a:extLst>
              <a:ext uri="{FF2B5EF4-FFF2-40B4-BE49-F238E27FC236}">
                <a16:creationId xmlns:a16="http://schemas.microsoft.com/office/drawing/2014/main" id="{C78AA683-9805-5E07-303E-3861CD24EE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738" y="1349257"/>
            <a:ext cx="984884" cy="984884"/>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6089155" cy="1107996"/>
          </a:xfrm>
        </p:spPr>
        <p:txBody>
          <a:bodyPr/>
          <a:lstStyle/>
          <a:p>
            <a:r>
              <a:rPr lang="en-US" sz="3600" dirty="0"/>
              <a:t>Natural Language Processing capabilities in Azure</a:t>
            </a:r>
            <a:endParaRPr lang="en-US" dirty="0"/>
          </a:p>
        </p:txBody>
      </p:sp>
    </p:spTree>
    <p:extLst>
      <p:ext uri="{BB962C8B-B14F-4D97-AF65-F5344CB8AC3E}">
        <p14:creationId xmlns:p14="http://schemas.microsoft.com/office/powerpoint/2010/main" val="183061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43FB-438F-4EFE-926B-C3842E3E47E3}"/>
              </a:ext>
            </a:extLst>
          </p:cNvPr>
          <p:cNvSpPr>
            <a:spLocks noGrp="1"/>
          </p:cNvSpPr>
          <p:nvPr>
            <p:ph type="title"/>
          </p:nvPr>
        </p:nvSpPr>
        <p:spPr/>
        <p:txBody>
          <a:bodyPr/>
          <a:lstStyle/>
          <a:p>
            <a:r>
              <a:rPr lang="en-US" dirty="0"/>
              <a:t>Analyzing text</a:t>
            </a:r>
          </a:p>
        </p:txBody>
      </p:sp>
      <p:sp>
        <p:nvSpPr>
          <p:cNvPr id="9" name="Text Placeholder 2">
            <a:extLst>
              <a:ext uri="{FF2B5EF4-FFF2-40B4-BE49-F238E27FC236}">
                <a16:creationId xmlns:a16="http://schemas.microsoft.com/office/drawing/2014/main" id="{C2F74FDB-AB23-D93A-3EA3-BD2929B5508B}"/>
              </a:ext>
            </a:extLst>
          </p:cNvPr>
          <p:cNvSpPr>
            <a:spLocks noGrp="1"/>
          </p:cNvSpPr>
          <p:nvPr>
            <p:ph type="body" sz="quarter" idx="17"/>
          </p:nvPr>
        </p:nvSpPr>
        <p:spPr>
          <a:xfrm>
            <a:off x="584199" y="1386766"/>
            <a:ext cx="11011601" cy="307777"/>
          </a:xfrm>
        </p:spPr>
        <p:txBody>
          <a:bodyPr/>
          <a:lstStyle/>
          <a:p>
            <a:r>
              <a:rPr lang="en-US" sz="2000" dirty="0"/>
              <a:t>I had a wonderful vacation in France.</a:t>
            </a:r>
          </a:p>
        </p:txBody>
      </p:sp>
      <p:sp>
        <p:nvSpPr>
          <p:cNvPr id="10" name="Text Placeholder 2">
            <a:extLst>
              <a:ext uri="{FF2B5EF4-FFF2-40B4-BE49-F238E27FC236}">
                <a16:creationId xmlns:a16="http://schemas.microsoft.com/office/drawing/2014/main" id="{5BAE0FEA-BDE8-41ED-DDD7-FA84D33B0471}"/>
              </a:ext>
            </a:extLst>
          </p:cNvPr>
          <p:cNvSpPr txBox="1">
            <a:spLocks/>
          </p:cNvSpPr>
          <p:nvPr/>
        </p:nvSpPr>
        <p:spPr>
          <a:xfrm>
            <a:off x="584200" y="2003650"/>
            <a:ext cx="4699170" cy="156966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Aft>
                <a:spcPts val="1200"/>
              </a:spcAft>
              <a:buFont typeface="Arial" panose="020B0604020202020204" pitchFamily="34" charset="0"/>
              <a:buChar char="•"/>
            </a:pPr>
            <a:r>
              <a:rPr lang="en-US" sz="1800" b="1" dirty="0">
                <a:latin typeface="+mn-lt"/>
              </a:rPr>
              <a:t>Predominant Language: </a:t>
            </a:r>
            <a:r>
              <a:rPr lang="en-US" sz="1800" dirty="0">
                <a:latin typeface="+mn-lt"/>
              </a:rPr>
              <a:t>English</a:t>
            </a:r>
          </a:p>
          <a:p>
            <a:pPr marL="228600" indent="-228600">
              <a:spcAft>
                <a:spcPts val="1200"/>
              </a:spcAft>
              <a:buFont typeface="Arial" panose="020B0604020202020204" pitchFamily="34" charset="0"/>
              <a:buChar char="•"/>
            </a:pPr>
            <a:r>
              <a:rPr lang="en-US" sz="1800" b="1" dirty="0">
                <a:latin typeface="+mn-lt"/>
              </a:rPr>
              <a:t>Sentiment: </a:t>
            </a:r>
            <a:r>
              <a:rPr lang="en-US" sz="1800" dirty="0">
                <a:latin typeface="+mn-lt"/>
              </a:rPr>
              <a:t>.88 (positive)</a:t>
            </a:r>
          </a:p>
          <a:p>
            <a:pPr marL="285750" indent="-285750">
              <a:spcAft>
                <a:spcPts val="1200"/>
              </a:spcAft>
              <a:buFont typeface="Arial" panose="020B0604020202020204" pitchFamily="34" charset="0"/>
              <a:buChar char="•"/>
            </a:pPr>
            <a:r>
              <a:rPr lang="en-US" sz="1800" b="1" dirty="0">
                <a:latin typeface="+mn-lt"/>
              </a:rPr>
              <a:t>Key Phrases: </a:t>
            </a:r>
            <a:r>
              <a:rPr lang="en-US" sz="1800" dirty="0">
                <a:latin typeface="+mn-lt"/>
              </a:rPr>
              <a:t>“wonderful vacation”</a:t>
            </a:r>
          </a:p>
          <a:p>
            <a:pPr marL="228600" indent="-228600">
              <a:spcAft>
                <a:spcPts val="1200"/>
              </a:spcAft>
              <a:buFont typeface="Arial" panose="020B0604020202020204" pitchFamily="34" charset="0"/>
              <a:buChar char="•"/>
            </a:pPr>
            <a:r>
              <a:rPr lang="en-US" sz="1800" b="1" dirty="0">
                <a:latin typeface="+mn-lt"/>
              </a:rPr>
              <a:t>Entities: </a:t>
            </a:r>
            <a:r>
              <a:rPr lang="en-US" sz="1800" dirty="0">
                <a:latin typeface="+mn-lt"/>
              </a:rPr>
              <a:t>France</a:t>
            </a:r>
          </a:p>
        </p:txBody>
      </p:sp>
      <p:pic>
        <p:nvPicPr>
          <p:cNvPr id="1026" name="Picture 2" descr="Screen picture of Azure AI Language Studio welcome page">
            <a:extLst>
              <a:ext uri="{FF2B5EF4-FFF2-40B4-BE49-F238E27FC236}">
                <a16:creationId xmlns:a16="http://schemas.microsoft.com/office/drawing/2014/main" id="{AE4C775B-8D4D-352F-154F-E935DFEC0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875" y="585216"/>
            <a:ext cx="6030009" cy="51634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54E84A9-7314-69C0-D9D8-7CC763F6EF4C}"/>
              </a:ext>
              <a:ext uri="{C183D7F6-B498-43B3-948B-1728B52AA6E4}">
                <adec:decorative xmlns:adec="http://schemas.microsoft.com/office/drawing/2017/decorative" val="1"/>
              </a:ext>
            </a:extLst>
          </p:cNvPr>
          <p:cNvSpPr/>
          <p:nvPr/>
        </p:nvSpPr>
        <p:spPr bwMode="auto">
          <a:xfrm>
            <a:off x="5437538" y="460691"/>
            <a:ext cx="6449662" cy="5458478"/>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384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a:xfrm>
            <a:off x="588262" y="585216"/>
            <a:ext cx="8193024" cy="492443"/>
          </a:xfrm>
        </p:spPr>
        <p:txBody>
          <a:bodyPr/>
          <a:lstStyle/>
          <a:p>
            <a:r>
              <a:rPr lang="en-US" dirty="0"/>
              <a:t>Question answering</a:t>
            </a:r>
          </a:p>
        </p:txBody>
      </p:sp>
      <p:sp>
        <p:nvSpPr>
          <p:cNvPr id="15" name="Text Placeholder 3">
            <a:extLst>
              <a:ext uri="{FF2B5EF4-FFF2-40B4-BE49-F238E27FC236}">
                <a16:creationId xmlns:a16="http://schemas.microsoft.com/office/drawing/2014/main" id="{FAACC78A-6A78-DA4A-94B9-50F35D06309F}"/>
              </a:ext>
            </a:extLst>
          </p:cNvPr>
          <p:cNvSpPr>
            <a:spLocks noGrp="1"/>
          </p:cNvSpPr>
          <p:nvPr>
            <p:ph type="body" sz="quarter" idx="16"/>
          </p:nvPr>
        </p:nvSpPr>
        <p:spPr>
          <a:xfrm>
            <a:off x="638490" y="1511922"/>
            <a:ext cx="5182957" cy="3462486"/>
          </a:xfrm>
        </p:spPr>
        <p:txBody>
          <a:bodyPr/>
          <a:lstStyle/>
          <a:p>
            <a:r>
              <a:rPr lang="en-US" sz="2000" dirty="0">
                <a:latin typeface="+mn-lt"/>
              </a:rPr>
              <a:t>Define a </a:t>
            </a:r>
            <a:r>
              <a:rPr lang="en-US" sz="2000" i="1" dirty="0">
                <a:latin typeface="+mn-lt"/>
              </a:rPr>
              <a:t>knowledge</a:t>
            </a:r>
            <a:r>
              <a:rPr lang="en-US" sz="2000" dirty="0">
                <a:latin typeface="+mn-lt"/>
              </a:rPr>
              <a:t> base of question and answer pairs:</a:t>
            </a:r>
          </a:p>
          <a:p>
            <a:endParaRPr lang="en-US" sz="2000" dirty="0">
              <a:latin typeface="+mn-lt"/>
            </a:endParaRPr>
          </a:p>
          <a:p>
            <a:pPr marL="231775" lvl="1" indent="-231775">
              <a:spcBef>
                <a:spcPts val="0"/>
              </a:spcBef>
              <a:spcAft>
                <a:spcPts val="600"/>
              </a:spcAft>
            </a:pPr>
            <a:r>
              <a:rPr lang="en-US" sz="2000" dirty="0"/>
              <a:t>By entering questions and answers</a:t>
            </a:r>
          </a:p>
          <a:p>
            <a:pPr marL="231775" lvl="1" indent="-231775">
              <a:spcBef>
                <a:spcPts val="0"/>
              </a:spcBef>
              <a:spcAft>
                <a:spcPts val="600"/>
              </a:spcAft>
            </a:pPr>
            <a:r>
              <a:rPr lang="en-US" sz="2000" dirty="0"/>
              <a:t>From an existing FAQ document</a:t>
            </a:r>
          </a:p>
          <a:p>
            <a:pPr marL="231775" lvl="1" indent="-231775">
              <a:spcBef>
                <a:spcPts val="0"/>
              </a:spcBef>
              <a:spcAft>
                <a:spcPts val="600"/>
              </a:spcAft>
            </a:pPr>
            <a:r>
              <a:rPr lang="en-US" sz="2000" dirty="0"/>
              <a:t>By using built-in </a:t>
            </a:r>
            <a:r>
              <a:rPr lang="en-US" sz="2000" i="1" dirty="0"/>
              <a:t>chit-chat</a:t>
            </a:r>
          </a:p>
          <a:p>
            <a:pPr marL="0" lvl="1" indent="0">
              <a:spcBef>
                <a:spcPts val="0"/>
              </a:spcBef>
              <a:spcAft>
                <a:spcPts val="600"/>
              </a:spcAft>
              <a:buNone/>
            </a:pPr>
            <a:endParaRPr lang="en-US" sz="2000" i="1" dirty="0"/>
          </a:p>
          <a:p>
            <a:pPr marL="0" lvl="1" indent="0">
              <a:spcBef>
                <a:spcPts val="0"/>
              </a:spcBef>
              <a:spcAft>
                <a:spcPts val="600"/>
              </a:spcAft>
              <a:buNone/>
            </a:pPr>
            <a:r>
              <a:rPr lang="en-US" sz="2000" dirty="0"/>
              <a:t>Consume the knowledge base from client apps, including bots.</a:t>
            </a:r>
          </a:p>
          <a:p>
            <a:endParaRPr lang="en-US" sz="2000" dirty="0">
              <a:latin typeface="+mn-lt"/>
            </a:endParaRPr>
          </a:p>
        </p:txBody>
      </p:sp>
      <p:sp>
        <p:nvSpPr>
          <p:cNvPr id="18" name="Freeform: Shape 17">
            <a:extLst>
              <a:ext uri="{FF2B5EF4-FFF2-40B4-BE49-F238E27FC236}">
                <a16:creationId xmlns:a16="http://schemas.microsoft.com/office/drawing/2014/main" id="{95C02429-2DE9-E33E-175D-AFD73D339DEA}"/>
              </a:ext>
              <a:ext uri="{C183D7F6-B498-43B3-948B-1728B52AA6E4}">
                <adec:decorative xmlns:adec="http://schemas.microsoft.com/office/drawing/2017/decorative" val="1"/>
              </a:ext>
            </a:extLst>
          </p:cNvPr>
          <p:cNvSpPr>
            <a:spLocks/>
          </p:cNvSpPr>
          <p:nvPr/>
        </p:nvSpPr>
        <p:spPr bwMode="auto">
          <a:xfrm>
            <a:off x="6096000" y="1511922"/>
            <a:ext cx="5503862" cy="4072774"/>
          </a:xfrm>
          <a:custGeom>
            <a:avLst/>
            <a:gdLst>
              <a:gd name="connsiteX0" fmla="*/ 0 w 12192000"/>
              <a:gd name="connsiteY0" fmla="*/ 0 h 4519320"/>
              <a:gd name="connsiteX1" fmla="*/ 12192000 w 12192000"/>
              <a:gd name="connsiteY1" fmla="*/ 0 h 4519320"/>
              <a:gd name="connsiteX2" fmla="*/ 12192000 w 12192000"/>
              <a:gd name="connsiteY2" fmla="*/ 4519320 h 4519320"/>
              <a:gd name="connsiteX3" fmla="*/ 0 w 12192000"/>
              <a:gd name="connsiteY3" fmla="*/ 4519320 h 4519320"/>
            </a:gdLst>
            <a:ahLst/>
            <a:cxnLst>
              <a:cxn ang="0">
                <a:pos x="connsiteX0" y="connsiteY0"/>
              </a:cxn>
              <a:cxn ang="0">
                <a:pos x="connsiteX1" y="connsiteY1"/>
              </a:cxn>
              <a:cxn ang="0">
                <a:pos x="connsiteX2" y="connsiteY2"/>
              </a:cxn>
              <a:cxn ang="0">
                <a:pos x="connsiteX3" y="connsiteY3"/>
              </a:cxn>
            </a:cxnLst>
            <a:rect l="l" t="t" r="r" b="b"/>
            <a:pathLst>
              <a:path w="12192000" h="4519320">
                <a:moveTo>
                  <a:pt x="0" y="0"/>
                </a:moveTo>
                <a:lnTo>
                  <a:pt x="12192000" y="0"/>
                </a:lnTo>
                <a:lnTo>
                  <a:pt x="12192000" y="4519320"/>
                </a:lnTo>
                <a:lnTo>
                  <a:pt x="0" y="4519320"/>
                </a:lnTo>
                <a:close/>
              </a:path>
            </a:pathLst>
          </a:cu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descr="Image of questions and answers for an AI chat bot ">
            <a:extLst>
              <a:ext uri="{FF2B5EF4-FFF2-40B4-BE49-F238E27FC236}">
                <a16:creationId xmlns:a16="http://schemas.microsoft.com/office/drawing/2014/main" id="{23BE5C0F-366B-019B-3466-1D55F705087F}"/>
              </a:ext>
            </a:extLst>
          </p:cNvPr>
          <p:cNvGrpSpPr/>
          <p:nvPr/>
        </p:nvGrpSpPr>
        <p:grpSpPr>
          <a:xfrm>
            <a:off x="7328075" y="1515877"/>
            <a:ext cx="2906421" cy="3572512"/>
            <a:chOff x="7194363" y="2238631"/>
            <a:chExt cx="1710849" cy="2102941"/>
          </a:xfrm>
        </p:grpSpPr>
        <p:grpSp>
          <p:nvGrpSpPr>
            <p:cNvPr id="25" name="Group 24">
              <a:extLst>
                <a:ext uri="{FF2B5EF4-FFF2-40B4-BE49-F238E27FC236}">
                  <a16:creationId xmlns:a16="http://schemas.microsoft.com/office/drawing/2014/main" id="{FCCEE22F-2D06-6850-53FC-EC8BBAB345A8}"/>
                </a:ext>
              </a:extLst>
            </p:cNvPr>
            <p:cNvGrpSpPr/>
            <p:nvPr/>
          </p:nvGrpSpPr>
          <p:grpSpPr>
            <a:xfrm>
              <a:off x="7386701" y="2238631"/>
              <a:ext cx="1518511" cy="1518511"/>
              <a:chOff x="8598638" y="3879000"/>
              <a:chExt cx="914400" cy="914400"/>
            </a:xfrm>
          </p:grpSpPr>
          <p:pic>
            <p:nvPicPr>
              <p:cNvPr id="28" name="Graphic 27" descr="Chat bubble">
                <a:extLst>
                  <a:ext uri="{FF2B5EF4-FFF2-40B4-BE49-F238E27FC236}">
                    <a16:creationId xmlns:a16="http://schemas.microsoft.com/office/drawing/2014/main" id="{D2C2EE80-5FC6-07B2-8DAF-E0DCDB8F1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8638" y="3879000"/>
                <a:ext cx="914400" cy="914400"/>
              </a:xfrm>
              <a:prstGeom prst="rect">
                <a:avLst/>
              </a:prstGeom>
            </p:spPr>
          </p:pic>
          <p:sp>
            <p:nvSpPr>
              <p:cNvPr id="29" name="TextBox 28">
                <a:extLst>
                  <a:ext uri="{FF2B5EF4-FFF2-40B4-BE49-F238E27FC236}">
                    <a16:creationId xmlns:a16="http://schemas.microsoft.com/office/drawing/2014/main" id="{0B1ADB22-170C-21E1-AE8F-32EB11A7A762}"/>
                  </a:ext>
                </a:extLst>
              </p:cNvPr>
              <p:cNvSpPr txBox="1"/>
              <p:nvPr/>
            </p:nvSpPr>
            <p:spPr>
              <a:xfrm>
                <a:off x="8805931" y="4150738"/>
                <a:ext cx="121141" cy="185462"/>
              </a:xfrm>
              <a:prstGeom prst="rect">
                <a:avLst/>
              </a:prstGeom>
              <a:noFill/>
            </p:spPr>
            <p:txBody>
              <a:bodyPr wrap="none" rtlCol="0" anchor="ctr">
                <a:spAutoFit/>
              </a:bodyPr>
              <a:lstStyle/>
              <a:p>
                <a:pPr algn="ctr"/>
                <a:r>
                  <a:rPr lang="en-US" sz="2800" b="1" dirty="0"/>
                  <a:t>?</a:t>
                </a:r>
              </a:p>
            </p:txBody>
          </p:sp>
          <p:sp>
            <p:nvSpPr>
              <p:cNvPr id="30" name="TextBox 29">
                <a:extLst>
                  <a:ext uri="{FF2B5EF4-FFF2-40B4-BE49-F238E27FC236}">
                    <a16:creationId xmlns:a16="http://schemas.microsoft.com/office/drawing/2014/main" id="{52280930-97CC-C0CF-D630-0560E5331C1B}"/>
                  </a:ext>
                </a:extLst>
              </p:cNvPr>
              <p:cNvSpPr txBox="1"/>
              <p:nvPr/>
            </p:nvSpPr>
            <p:spPr>
              <a:xfrm>
                <a:off x="9134364" y="4238820"/>
                <a:ext cx="106937" cy="185462"/>
              </a:xfrm>
              <a:prstGeom prst="rect">
                <a:avLst/>
              </a:prstGeom>
              <a:noFill/>
            </p:spPr>
            <p:txBody>
              <a:bodyPr wrap="none" rtlCol="0" anchor="ctr">
                <a:spAutoFit/>
              </a:bodyPr>
              <a:lstStyle/>
              <a:p>
                <a:pPr algn="ctr"/>
                <a:r>
                  <a:rPr lang="en-US" sz="2800" b="1" dirty="0"/>
                  <a:t>!</a:t>
                </a:r>
              </a:p>
            </p:txBody>
          </p:sp>
        </p:grpSp>
        <p:pic>
          <p:nvPicPr>
            <p:cNvPr id="27" name="Graphic 26">
              <a:extLst>
                <a:ext uri="{FF2B5EF4-FFF2-40B4-BE49-F238E27FC236}">
                  <a16:creationId xmlns:a16="http://schemas.microsoft.com/office/drawing/2014/main" id="{227432E6-BFBB-686F-6A18-1B37056A1A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363" y="3359012"/>
              <a:ext cx="1663456" cy="982560"/>
            </a:xfrm>
            <a:prstGeom prst="rect">
              <a:avLst/>
            </a:prstGeom>
          </p:spPr>
        </p:pic>
      </p:grpSp>
    </p:spTree>
    <p:extLst>
      <p:ext uri="{BB962C8B-B14F-4D97-AF65-F5344CB8AC3E}">
        <p14:creationId xmlns:p14="http://schemas.microsoft.com/office/powerpoint/2010/main" val="4158040679"/>
      </p:ext>
    </p:extLst>
  </p:cSld>
  <p:clrMapOvr>
    <a:masterClrMapping/>
  </p:clrMapOvr>
  <p:transition>
    <p:fade/>
  </p:transition>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D26284-2CA4-4084-A0F7-8EC9491B5DC6}">
  <ds:schemaRefs>
    <ds:schemaRef ds:uri="http://purl.org/dc/dcmitype/"/>
    <ds:schemaRef ds:uri="http://purl.org/dc/terms/"/>
    <ds:schemaRef ds:uri="http://schemas.microsoft.com/office/infopath/2007/PartnerControls"/>
    <ds:schemaRef ds:uri="92a942ff-a7ab-46b5-9ede-efd58ff8e61c"/>
    <ds:schemaRef ds:uri="http://schemas.microsoft.com/sharepoint/v3"/>
    <ds:schemaRef ds:uri="a51c428d-9d60-41bd-8e8b-21795199cb1f"/>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060613FC-C79D-4A7D-ACF6-BC9DB6BE73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D17F2D-14AF-4880-87CA-B114404A453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2538</Words>
  <Application>Microsoft Office PowerPoint</Application>
  <PresentationFormat>Widescreen</PresentationFormat>
  <Paragraphs>239</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Consolas</vt:lpstr>
      <vt:lpstr>Segoe UI</vt:lpstr>
      <vt:lpstr>Segoe UI Black</vt:lpstr>
      <vt:lpstr>Segoe UI Light</vt:lpstr>
      <vt:lpstr>Segoe UI Semibold</vt:lpstr>
      <vt:lpstr>Wingdings</vt:lpstr>
      <vt:lpstr>2_LIGHT MODE</vt:lpstr>
      <vt:lpstr>Microsoft Azure AI Fundamentals: Natural Language Processing</vt:lpstr>
      <vt:lpstr>Agenda</vt:lpstr>
      <vt:lpstr>Learning Objectives</vt:lpstr>
      <vt:lpstr>Natural Language Processing Concepts</vt:lpstr>
      <vt:lpstr>What is natural language processing?</vt:lpstr>
      <vt:lpstr>Natural language processing and conversational AI in Azure</vt:lpstr>
      <vt:lpstr>Natural Language Processing capabilities in Azure</vt:lpstr>
      <vt:lpstr>Analyzing text</vt:lpstr>
      <vt:lpstr>Question answering</vt:lpstr>
      <vt:lpstr>Azure bot service</vt:lpstr>
      <vt:lpstr>Demo: Use Question Answering model with Language Studio</vt:lpstr>
      <vt:lpstr>Conversational language understanding</vt:lpstr>
      <vt:lpstr>Demo: Use Conversational Language Understanding with Language Studio</vt:lpstr>
      <vt:lpstr>Speech recognition and synthesis</vt:lpstr>
      <vt:lpstr>Demo: Explore Speech Studio</vt:lpstr>
      <vt:lpstr>Exercise: Analyze text with Language Studio</vt:lpstr>
      <vt:lpstr>Knowledge check</vt:lpstr>
      <vt:lpstr>Summary</vt:lpstr>
      <vt:lpstr>References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Natural Language Processing</dc:title>
  <dc:creator/>
  <cp:lastModifiedBy/>
  <cp:revision>5</cp:revision>
  <dcterms:created xsi:type="dcterms:W3CDTF">2023-09-01T07:23:13Z</dcterms:created>
  <dcterms:modified xsi:type="dcterms:W3CDTF">2023-11-07T22:39:06Z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0x0101006CBF43FC683E9146BDEA0F890B4A78EB</vt:lpwstr>
  </property>
  <property fmtid="{D5CDD505-2E9C-101B-9397-08002B2CF9AE}" pid="4" name="ItemRetentionFormula">
    <vt:lpwstr/>
  </property>
</Properties>
</file>